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257" r:id="rId3"/>
    <p:sldId id="270" r:id="rId4"/>
    <p:sldId id="269" r:id="rId5"/>
    <p:sldId id="268" r:id="rId6"/>
    <p:sldId id="271" r:id="rId7"/>
    <p:sldId id="272" r:id="rId8"/>
    <p:sldId id="275" r:id="rId9"/>
    <p:sldId id="273" r:id="rId10"/>
    <p:sldId id="274" r:id="rId11"/>
    <p:sldId id="276" r:id="rId12"/>
    <p:sldId id="277" r:id="rId13"/>
    <p:sldId id="279" r:id="rId14"/>
    <p:sldId id="278" r:id="rId15"/>
  </p:sldIdLst>
  <p:sldSz cx="12192000" cy="6858000"/>
  <p:notesSz cx="6888163" cy="100187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cs-CZ"/>
          </a:p>
        </p:txBody>
      </p:sp>
      <p:sp>
        <p:nvSpPr>
          <p:cNvPr id="3" name="Zástupný symbol pro datum 2"/>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97FE8A54-9FC2-48C7-9BF7-F95B22140479}" type="datetimeFigureOut">
              <a:rPr lang="cs-CZ" smtClean="0"/>
              <a:t>19.04.2018</a:t>
            </a:fld>
            <a:endParaRPr lang="cs-CZ"/>
          </a:p>
        </p:txBody>
      </p:sp>
      <p:sp>
        <p:nvSpPr>
          <p:cNvPr id="4" name="Zástupný symbol pro zápatí 3"/>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cs-CZ"/>
          </a:p>
        </p:txBody>
      </p:sp>
      <p:sp>
        <p:nvSpPr>
          <p:cNvPr id="5" name="Zástupný symbol pro číslo snímku 4"/>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20D7D14F-F3AB-42B6-BFD8-0E080C9FDF1D}" type="slidenum">
              <a:rPr lang="cs-CZ" smtClean="0"/>
              <a:t>‹#›</a:t>
            </a:fld>
            <a:endParaRPr lang="cs-CZ"/>
          </a:p>
        </p:txBody>
      </p:sp>
    </p:spTree>
    <p:extLst>
      <p:ext uri="{BB962C8B-B14F-4D97-AF65-F5344CB8AC3E}">
        <p14:creationId xmlns:p14="http://schemas.microsoft.com/office/powerpoint/2010/main" val="4207843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cs-CZ"/>
          </a:p>
        </p:txBody>
      </p:sp>
      <p:sp>
        <p:nvSpPr>
          <p:cNvPr id="3" name="Zástupný symbol pro datum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59F03B78-6725-433F-BEBF-44CC4B1C0225}" type="datetimeFigureOut">
              <a:rPr lang="cs-CZ" smtClean="0"/>
              <a:t>19.04.2018</a:t>
            </a:fld>
            <a:endParaRPr lang="cs-CZ"/>
          </a:p>
        </p:txBody>
      </p:sp>
      <p:sp>
        <p:nvSpPr>
          <p:cNvPr id="4" name="Zástupný symbol pro obrázek snímku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cs-CZ"/>
          </a:p>
        </p:txBody>
      </p:sp>
      <p:sp>
        <p:nvSpPr>
          <p:cNvPr id="5" name="Zástupný symbol pro poznámky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cs-CZ"/>
          </a:p>
        </p:txBody>
      </p:sp>
      <p:sp>
        <p:nvSpPr>
          <p:cNvPr id="7" name="Zástupný symbol pro číslo snímku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D013906C-1F21-4DF6-AB46-D04582FB987D}" type="slidenum">
              <a:rPr lang="cs-CZ" smtClean="0"/>
              <a:t>‹#›</a:t>
            </a:fld>
            <a:endParaRPr lang="cs-CZ"/>
          </a:p>
        </p:txBody>
      </p:sp>
    </p:spTree>
    <p:extLst>
      <p:ext uri="{BB962C8B-B14F-4D97-AF65-F5344CB8AC3E}">
        <p14:creationId xmlns:p14="http://schemas.microsoft.com/office/powerpoint/2010/main" val="1719971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7AFFEA13-28D4-4D6A-AF60-E9AF0772B076}" type="datetime1">
              <a:rPr lang="cs-CZ" smtClean="0"/>
              <a:t>19.04.2018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1858907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BF3EF82-98AA-4135-B2BB-D74BAD5D869D}" type="datetime1">
              <a:rPr lang="cs-CZ" smtClean="0"/>
              <a:t>19.04.2018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2240494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8AA69D9-30D5-49C0-B0A5-AF6B74413D24}" type="datetime1">
              <a:rPr lang="cs-CZ" smtClean="0"/>
              <a:t>19.04.2018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314292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B278D35-10E3-4ED2-BC2E-4C79792BCA1D}" type="datetime1">
              <a:rPr lang="cs-CZ" smtClean="0"/>
              <a:t>19.04.2018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3056988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EDB92EF9-712B-47B0-9640-E9234DD74161}" type="datetime1">
              <a:rPr lang="cs-CZ" smtClean="0"/>
              <a:t>19.04.2018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3096154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9C06484-E185-4607-97B3-581D356ABD5E}" type="datetime1">
              <a:rPr lang="cs-CZ" smtClean="0"/>
              <a:t>19.04.2018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2488101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224552F-790D-4A01-9AAA-766353F90249}" type="datetime1">
              <a:rPr lang="cs-CZ" smtClean="0"/>
              <a:t>19.04.2018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309472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63CDE17-98B5-4649-8B30-4F3ECAC172B3}" type="datetime1">
              <a:rPr lang="cs-CZ" smtClean="0"/>
              <a:t>19.04.2018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423036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F52910C-658F-4647-8EFA-7B5C826F9223}" type="datetime1">
              <a:rPr lang="cs-CZ" smtClean="0"/>
              <a:t>19.04.2018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2683606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686B48CC-8175-425D-9864-2660E0900061}" type="datetime1">
              <a:rPr lang="cs-CZ" smtClean="0"/>
              <a:t>19.04.2018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921400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9F8C0000-B774-4465-9505-260236306205}" type="datetime1">
              <a:rPr lang="cs-CZ" smtClean="0"/>
              <a:t>19.04.2018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30523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A078F-95C9-4AA1-837B-E0FF0C4BC5B4}" type="datetime1">
              <a:rPr lang="cs-CZ" smtClean="0"/>
              <a:t>19.04.2018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ED24F5-2049-4318-B8A3-A5DD1A7CD7FA}" type="slidenum">
              <a:rPr lang="cs-CZ" smtClean="0"/>
              <a:t>‹#›</a:t>
            </a:fld>
            <a:endParaRPr lang="cs-CZ"/>
          </a:p>
        </p:txBody>
      </p:sp>
    </p:spTree>
    <p:extLst>
      <p:ext uri="{BB962C8B-B14F-4D97-AF65-F5344CB8AC3E}">
        <p14:creationId xmlns:p14="http://schemas.microsoft.com/office/powerpoint/2010/main" val="3695930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frankbold.org/poradna/kategorie/spravni-rad-spravni-rizeni/rada/prava-ucastniku-spravnich-rizeni#pozn10" TargetMode="External"/><Relationship Id="rId7" Type="http://schemas.openxmlformats.org/officeDocument/2006/relationships/image" Target="../media/image10.gif"/><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hyperlink" Target="http://frankbold.org/poradna/kategorie/spravni-rad-spravni-rizeni/rada/prava-ucastniku-spravnich-rizeni#pozn13" TargetMode="External"/><Relationship Id="rId5" Type="http://schemas.openxmlformats.org/officeDocument/2006/relationships/hyperlink" Target="http://frankbold.org/poradna/kategorie/spravni-rad-spravni-rizeni/rada/prava-ucastniku-spravnich-rizeni#pozn12" TargetMode="External"/><Relationship Id="rId4" Type="http://schemas.openxmlformats.org/officeDocument/2006/relationships/hyperlink" Target="http://frankbold.org/poradna/kategorie/spravni-rad-spravni-rizeni/rada/prava-ucastniku-spravnich-rizeni#pozn11"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frankbold.org/poradna/kategorie/spravni-rad-a-spravni-rizeni/rada/stiznost-na-nevhodne-chovani-uredniku" TargetMode="External"/><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12.png"/><Relationship Id="rId4" Type="http://schemas.openxmlformats.org/officeDocument/2006/relationships/hyperlink" Target="http://frankbold.org/poradna/kategorie/spravni-rad-spravni-rizeni/rada/prava-ucastniku-spravnich-rizeni#pozn14"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zakonyprolidi.cz/cs/2004-500#p38-1" TargetMode="External"/><Relationship Id="rId13" Type="http://schemas.openxmlformats.org/officeDocument/2006/relationships/hyperlink" Target="http://www.zakonyprolidi.cz/cs/2004-500#p71" TargetMode="External"/><Relationship Id="rId18" Type="http://schemas.openxmlformats.org/officeDocument/2006/relationships/hyperlink" Target="http://www.zakonyprolidi.cz/cs/2004-500#p94" TargetMode="External"/><Relationship Id="rId3" Type="http://schemas.openxmlformats.org/officeDocument/2006/relationships/hyperlink" Target="http://www.zakonyprolidi.cz/cs/2004-500#p27-2" TargetMode="External"/><Relationship Id="rId7" Type="http://schemas.openxmlformats.org/officeDocument/2006/relationships/hyperlink" Target="http://www.zakonyprolidi.cz/cs/2004-500#p14-2" TargetMode="External"/><Relationship Id="rId12" Type="http://schemas.openxmlformats.org/officeDocument/2006/relationships/hyperlink" Target="http://www.zakonyprolidi.cz/cs/2004-500#p80-3" TargetMode="External"/><Relationship Id="rId17" Type="http://schemas.openxmlformats.org/officeDocument/2006/relationships/hyperlink" Target="http://www.zakonyprolidi.cz/cs/2004-500#p100" TargetMode="External"/><Relationship Id="rId2" Type="http://schemas.openxmlformats.org/officeDocument/2006/relationships/image" Target="../media/image1.png"/><Relationship Id="rId16" Type="http://schemas.openxmlformats.org/officeDocument/2006/relationships/hyperlink" Target="http://www.zakonyprolidi.cz/cs/2004-500#p152" TargetMode="External"/><Relationship Id="rId20" Type="http://schemas.openxmlformats.org/officeDocument/2006/relationships/image" Target="../media/image12.png"/><Relationship Id="rId1" Type="http://schemas.openxmlformats.org/officeDocument/2006/relationships/slideLayout" Target="../slideLayouts/slideLayout6.xml"/><Relationship Id="rId6" Type="http://schemas.openxmlformats.org/officeDocument/2006/relationships/hyperlink" Target="http://www.zakonyprolidi.cz/cs/2004-500#p47-3" TargetMode="External"/><Relationship Id="rId11" Type="http://schemas.openxmlformats.org/officeDocument/2006/relationships/hyperlink" Target="http://www.zakonyprolidi.cz/cs/2004-500#p36-3" TargetMode="External"/><Relationship Id="rId5" Type="http://schemas.openxmlformats.org/officeDocument/2006/relationships/hyperlink" Target="http://www.zakonyprolidi.cz/cs/2006-183#p87" TargetMode="External"/><Relationship Id="rId15" Type="http://schemas.openxmlformats.org/officeDocument/2006/relationships/hyperlink" Target="http://www.zakonyprolidi.cz/cs/2004-500#p81" TargetMode="External"/><Relationship Id="rId10" Type="http://schemas.openxmlformats.org/officeDocument/2006/relationships/hyperlink" Target="http://www.zakonyprolidi.cz/cs/2004-500#p49-1" TargetMode="External"/><Relationship Id="rId19" Type="http://schemas.openxmlformats.org/officeDocument/2006/relationships/hyperlink" Target="http://www.zakonyprolidi.cz/cs/2004-500#p175-1" TargetMode="External"/><Relationship Id="rId4" Type="http://schemas.openxmlformats.org/officeDocument/2006/relationships/hyperlink" Target="http://www.zakonyprolidi.cz/cs/2004-500#p144" TargetMode="External"/><Relationship Id="rId9" Type="http://schemas.openxmlformats.org/officeDocument/2006/relationships/hyperlink" Target="http://www.zakonyprolidi.cz/cs/2004-500#p36-1" TargetMode="External"/><Relationship Id="rId14" Type="http://schemas.openxmlformats.org/officeDocument/2006/relationships/hyperlink" Target="http://www.zakonyprolidi.cz/cs/2004-500#p148"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frankbold.org/poradna/kategorie/spravni-rad-spravni-rizeni/rada/prava-ucastniku-spravnich-rizeni"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frankbold.org/poradna/kategorie/spravni-rad-spravni-rizeni/rada/prava-ucastniku-spravnich-rizeni#pozn1" TargetMode="External"/><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hyperlink" Target="http://frankbold.org/poradna/kategorie/spravni-rad-spravni-rizeni/rada/prava-ucastniku-spravnich-rizeni#pozn2"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frankbold.org/poradna/kategorie/spravni-rad-spravni-rizeni/rada/prava-ucastniku-spravnich-rizeni#pozn3" TargetMode="External"/><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frankbold.org/poradna/kategorie/spravni-rad-spravni-rizeni/rada/prava-ucastniku-spravnich-rizeni#pozn4" TargetMode="External"/><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frankbold.org/poradna/kategorie/spravni-rad-spravni-rizeni/rada/prava-ucastniku-spravnich-rizeni#pozn5"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frankbold.org/poradna/kategorie/spravni-rad-spravni-rizeni/rada/prava-ucastniku-spravnich-rizeni#pozn7" TargetMode="External"/><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hyperlink" Target="http://frankbold.org/poradna/kategorie/spravni-rad-spravni-rizeni/rada/prava-ucastniku-spravnich-rizeni#pozn7" TargetMode="External"/><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hyperlink" Target="http://frankbold.org/poradna/kategorie/spravni-rad-spravni-rizeni/rada/prava-ucastniku-spravnich-rizeni#pozn8" TargetMode="External"/><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hyperlink" Target="http://frankbold.org/poradna/kategorie/spravni-rad-spravni-rizeni/rada/prava-ucastniku-spravnich-rizeni#pozn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pl-PL" dirty="0" smtClean="0">
                <a:solidFill>
                  <a:schemeClr val="accent5">
                    <a:lumMod val="50000"/>
                  </a:schemeClr>
                </a:solidFill>
              </a:rPr>
              <a:t>PRÁVA ÚČASTNÍKA SPRÁVNÍHO ŘÍZENÍ</a:t>
            </a:r>
            <a:endParaRPr lang="cs-CZ" dirty="0"/>
          </a:p>
        </p:txBody>
      </p:sp>
      <p:sp>
        <p:nvSpPr>
          <p:cNvPr id="3" name="Podnadpis 2"/>
          <p:cNvSpPr>
            <a:spLocks noGrp="1"/>
          </p:cNvSpPr>
          <p:nvPr>
            <p:ph type="subTitle" idx="1"/>
          </p:nvPr>
        </p:nvSpPr>
        <p:spPr>
          <a:xfrm>
            <a:off x="1880048" y="3655976"/>
            <a:ext cx="8431904" cy="1547886"/>
          </a:xfrm>
        </p:spPr>
        <p:txBody>
          <a:bodyPr/>
          <a:lstStyle/>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0048" y="3655976"/>
            <a:ext cx="8431904" cy="1547886"/>
          </a:xfrm>
          <a:prstGeom prst="rect">
            <a:avLst/>
          </a:prstGeom>
        </p:spPr>
      </p:pic>
    </p:spTree>
    <p:extLst>
      <p:ext uri="{BB962C8B-B14F-4D97-AF65-F5344CB8AC3E}">
        <p14:creationId xmlns:p14="http://schemas.microsoft.com/office/powerpoint/2010/main" val="26490147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10</a:t>
            </a:fld>
            <a:endParaRPr lang="cs-CZ"/>
          </a:p>
        </p:txBody>
      </p:sp>
      <p:sp>
        <p:nvSpPr>
          <p:cNvPr id="2" name="Obdélník 1"/>
          <p:cNvSpPr/>
          <p:nvPr/>
        </p:nvSpPr>
        <p:spPr>
          <a:xfrm>
            <a:off x="838199" y="2213495"/>
            <a:ext cx="7456019" cy="1754326"/>
          </a:xfrm>
          <a:prstGeom prst="rect">
            <a:avLst/>
          </a:prstGeom>
        </p:spPr>
        <p:txBody>
          <a:bodyPr wrap="square">
            <a:spAutoFit/>
          </a:bodyPr>
          <a:lstStyle/>
          <a:p>
            <a:pPr algn="just" fontAlgn="base"/>
            <a:r>
              <a:rPr lang="cs-CZ" b="1" dirty="0">
                <a:solidFill>
                  <a:schemeClr val="accent5">
                    <a:lumMod val="50000"/>
                  </a:schemeClr>
                </a:solidFill>
              </a:rPr>
              <a:t>8) Právo podat proti rozhodnutí opravné prostředky</a:t>
            </a:r>
            <a:endParaRPr lang="cs-CZ" dirty="0">
              <a:solidFill>
                <a:schemeClr val="accent5">
                  <a:lumMod val="50000"/>
                </a:schemeClr>
              </a:solidFill>
            </a:endParaRPr>
          </a:p>
          <a:p>
            <a:pPr algn="just" fontAlgn="base"/>
            <a:r>
              <a:rPr lang="cs-CZ" dirty="0" smtClean="0"/>
              <a:t>Pokud rozhodnutí ještě </a:t>
            </a:r>
            <a:r>
              <a:rPr lang="cs-CZ" dirty="0"/>
              <a:t>nenabylo právní </a:t>
            </a:r>
            <a:r>
              <a:rPr lang="cs-CZ" dirty="0" smtClean="0"/>
              <a:t>moci, lze </a:t>
            </a:r>
            <a:r>
              <a:rPr lang="cs-CZ" dirty="0"/>
              <a:t>proti </a:t>
            </a:r>
            <a:r>
              <a:rPr lang="cs-CZ" dirty="0" smtClean="0"/>
              <a:t>němu podat</a:t>
            </a:r>
            <a:r>
              <a:rPr lang="cs-CZ" dirty="0"/>
              <a:t> </a:t>
            </a:r>
            <a:r>
              <a:rPr lang="cs-CZ" b="1" dirty="0"/>
              <a:t>odvolání </a:t>
            </a:r>
            <a:r>
              <a:rPr lang="cs-CZ" u="sng" dirty="0">
                <a:hlinkClick r:id="rId3"/>
              </a:rPr>
              <a:t>(10)</a:t>
            </a:r>
            <a:r>
              <a:rPr lang="cs-CZ" dirty="0"/>
              <a:t>, či </a:t>
            </a:r>
            <a:r>
              <a:rPr lang="cs-CZ" b="1" dirty="0"/>
              <a:t>rozklad</a:t>
            </a:r>
            <a:r>
              <a:rPr lang="cs-CZ" dirty="0"/>
              <a:t>.</a:t>
            </a:r>
            <a:r>
              <a:rPr lang="cs-CZ" u="sng" dirty="0">
                <a:hlinkClick r:id="rId4"/>
              </a:rPr>
              <a:t>(11)</a:t>
            </a:r>
            <a:r>
              <a:rPr lang="cs-CZ" dirty="0"/>
              <a:t> </a:t>
            </a:r>
            <a:endParaRPr lang="cs-CZ" dirty="0" smtClean="0"/>
          </a:p>
          <a:p>
            <a:pPr algn="just" fontAlgn="base"/>
            <a:r>
              <a:rPr lang="cs-CZ" dirty="0" smtClean="0"/>
              <a:t>Proti </a:t>
            </a:r>
            <a:r>
              <a:rPr lang="cs-CZ" dirty="0"/>
              <a:t>pravomocnému rozhodnutí se pak dá za určitých podmínek uplatnit </a:t>
            </a:r>
            <a:r>
              <a:rPr lang="cs-CZ" b="1" dirty="0"/>
              <a:t>obnova řízení </a:t>
            </a:r>
            <a:r>
              <a:rPr lang="cs-CZ" u="sng" dirty="0">
                <a:hlinkClick r:id="rId5"/>
              </a:rPr>
              <a:t>(12)</a:t>
            </a:r>
            <a:r>
              <a:rPr lang="cs-CZ" dirty="0"/>
              <a:t>, případně </a:t>
            </a:r>
            <a:r>
              <a:rPr lang="cs-CZ" b="1" dirty="0"/>
              <a:t>přezkumné řízení</a:t>
            </a:r>
            <a:r>
              <a:rPr lang="cs-CZ" dirty="0"/>
              <a:t>. </a:t>
            </a:r>
            <a:r>
              <a:rPr lang="cs-CZ" u="sng" dirty="0">
                <a:hlinkClick r:id="rId6"/>
              </a:rPr>
              <a:t>(13)</a:t>
            </a:r>
            <a:endParaRPr lang="cs-CZ" dirty="0"/>
          </a:p>
          <a:p>
            <a:pPr algn="just"/>
            <a:endParaRPr lang="cs-CZ" dirty="0" smtClean="0"/>
          </a:p>
        </p:txBody>
      </p:sp>
      <p:pic>
        <p:nvPicPr>
          <p:cNvPr id="7172" name="Picture 4" descr="Výsledek obrázku pro problé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687007" y="2323601"/>
            <a:ext cx="1904787" cy="259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8702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11</a:t>
            </a:fld>
            <a:endParaRPr lang="cs-CZ"/>
          </a:p>
        </p:txBody>
      </p:sp>
      <p:sp>
        <p:nvSpPr>
          <p:cNvPr id="3" name="Obdélník 2"/>
          <p:cNvSpPr/>
          <p:nvPr/>
        </p:nvSpPr>
        <p:spPr>
          <a:xfrm>
            <a:off x="838200" y="2109033"/>
            <a:ext cx="7456018" cy="2862322"/>
          </a:xfrm>
          <a:prstGeom prst="rect">
            <a:avLst/>
          </a:prstGeom>
        </p:spPr>
        <p:txBody>
          <a:bodyPr wrap="square">
            <a:spAutoFit/>
          </a:bodyPr>
          <a:lstStyle/>
          <a:p>
            <a:pPr algn="just" fontAlgn="base"/>
            <a:r>
              <a:rPr lang="cs-CZ" b="1" dirty="0">
                <a:solidFill>
                  <a:schemeClr val="accent5">
                    <a:lumMod val="50000"/>
                  </a:schemeClr>
                </a:solidFill>
              </a:rPr>
              <a:t>9) Právo podat proti rozhodnutí žalobu</a:t>
            </a:r>
            <a:endParaRPr lang="cs-CZ" dirty="0">
              <a:solidFill>
                <a:schemeClr val="accent5">
                  <a:lumMod val="50000"/>
                </a:schemeClr>
              </a:solidFill>
            </a:endParaRPr>
          </a:p>
          <a:p>
            <a:pPr algn="just" fontAlgn="base"/>
            <a:r>
              <a:rPr lang="cs-CZ" dirty="0"/>
              <a:t>Toto právo se řídí dle § 65 a násl. zákona č. 150/2002 Sb., soudního řádu správního. </a:t>
            </a:r>
            <a:endParaRPr lang="cs-CZ" dirty="0" smtClean="0"/>
          </a:p>
          <a:p>
            <a:pPr algn="just" fontAlgn="base"/>
            <a:endParaRPr lang="cs-CZ" dirty="0" smtClean="0"/>
          </a:p>
          <a:p>
            <a:pPr algn="just" fontAlgn="base"/>
            <a:r>
              <a:rPr lang="cs-CZ" dirty="0" smtClean="0"/>
              <a:t>Podmínkou </a:t>
            </a:r>
            <a:r>
              <a:rPr lang="cs-CZ" dirty="0"/>
              <a:t>je </a:t>
            </a:r>
            <a:r>
              <a:rPr lang="cs-CZ" b="1" dirty="0"/>
              <a:t>vyčerpání řádných opravných prostředků</a:t>
            </a:r>
            <a:r>
              <a:rPr lang="cs-CZ" dirty="0"/>
              <a:t> (odvolání, případně rozklad) a tvrzení, že </a:t>
            </a:r>
            <a:r>
              <a:rPr lang="cs-CZ" b="1" dirty="0"/>
              <a:t>došlo k porušení práv žalobce</a:t>
            </a:r>
            <a:r>
              <a:rPr lang="cs-CZ" dirty="0"/>
              <a:t>. </a:t>
            </a:r>
            <a:endParaRPr lang="cs-CZ" dirty="0" smtClean="0"/>
          </a:p>
          <a:p>
            <a:pPr algn="just" fontAlgn="base"/>
            <a:endParaRPr lang="cs-CZ" dirty="0"/>
          </a:p>
          <a:p>
            <a:pPr algn="just" fontAlgn="base"/>
            <a:r>
              <a:rPr lang="cs-CZ" dirty="0" smtClean="0"/>
              <a:t>Žalobu </a:t>
            </a:r>
            <a:r>
              <a:rPr lang="cs-CZ" dirty="0"/>
              <a:t>může účastník podat do dvou měsíců od doručení rozhodnutí </a:t>
            </a:r>
            <a:r>
              <a:rPr lang="cs-CZ" dirty="0" smtClean="0"/>
              <a:t/>
            </a:r>
            <a:br>
              <a:rPr lang="cs-CZ" dirty="0" smtClean="0"/>
            </a:br>
            <a:r>
              <a:rPr lang="cs-CZ" dirty="0" smtClean="0"/>
              <a:t>o </a:t>
            </a:r>
            <a:r>
              <a:rPr lang="cs-CZ" dirty="0"/>
              <a:t>odvolání.</a:t>
            </a:r>
          </a:p>
          <a:p>
            <a:pPr algn="just"/>
            <a:endParaRPr lang="cs-CZ" dirty="0" smtClean="0"/>
          </a:p>
        </p:txBody>
      </p:sp>
      <p:pic>
        <p:nvPicPr>
          <p:cNvPr id="10244" name="Picture 4" descr="Výsledek obrázku pro problé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94218" y="2109033"/>
            <a:ext cx="3456000" cy="259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19663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12</a:t>
            </a:fld>
            <a:endParaRPr lang="cs-CZ"/>
          </a:p>
        </p:txBody>
      </p:sp>
      <p:sp>
        <p:nvSpPr>
          <p:cNvPr id="3" name="Obdélník 2"/>
          <p:cNvSpPr/>
          <p:nvPr/>
        </p:nvSpPr>
        <p:spPr>
          <a:xfrm>
            <a:off x="838200" y="2109033"/>
            <a:ext cx="7270376" cy="1200329"/>
          </a:xfrm>
          <a:prstGeom prst="rect">
            <a:avLst/>
          </a:prstGeom>
        </p:spPr>
        <p:txBody>
          <a:bodyPr wrap="square">
            <a:spAutoFit/>
          </a:bodyPr>
          <a:lstStyle/>
          <a:p>
            <a:pPr algn="just" fontAlgn="base"/>
            <a:r>
              <a:rPr lang="cs-CZ" b="1" dirty="0">
                <a:solidFill>
                  <a:schemeClr val="accent5">
                    <a:lumMod val="50000"/>
                  </a:schemeClr>
                </a:solidFill>
              </a:rPr>
              <a:t>10) Právo podat stížnost proti nevhodnému chování úředních osob</a:t>
            </a:r>
            <a:endParaRPr lang="cs-CZ" dirty="0">
              <a:solidFill>
                <a:schemeClr val="accent5">
                  <a:lumMod val="50000"/>
                </a:schemeClr>
              </a:solidFill>
            </a:endParaRPr>
          </a:p>
          <a:p>
            <a:pPr algn="just" fontAlgn="base"/>
            <a:r>
              <a:rPr lang="cs-CZ" dirty="0"/>
              <a:t>Lze podat </a:t>
            </a:r>
            <a:r>
              <a:rPr lang="cs-CZ" u="sng" dirty="0">
                <a:hlinkClick r:id="rId3"/>
              </a:rPr>
              <a:t>stížnost </a:t>
            </a:r>
            <a:r>
              <a:rPr lang="cs-CZ" dirty="0"/>
              <a:t>i </a:t>
            </a:r>
            <a:r>
              <a:rPr lang="cs-CZ" b="1" dirty="0"/>
              <a:t>proti postupu správního orgánu</a:t>
            </a:r>
            <a:r>
              <a:rPr lang="cs-CZ" dirty="0"/>
              <a:t>, proti němuž zákon neposkytuje jiný prostředek ochrany. </a:t>
            </a:r>
            <a:r>
              <a:rPr lang="cs-CZ" u="sng" dirty="0">
                <a:hlinkClick r:id="rId4"/>
              </a:rPr>
              <a:t>(14)</a:t>
            </a:r>
            <a:endParaRPr lang="cs-CZ" dirty="0"/>
          </a:p>
          <a:p>
            <a:pPr algn="just"/>
            <a:endParaRPr lang="cs-CZ" dirty="0" smtClean="0"/>
          </a:p>
        </p:txBody>
      </p:sp>
      <p:pic>
        <p:nvPicPr>
          <p:cNvPr id="5122" name="Picture 2" descr="Související obráze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49677" y="2261881"/>
            <a:ext cx="2555999" cy="255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31537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13</a:t>
            </a:fld>
            <a:endParaRPr lang="cs-CZ"/>
          </a:p>
        </p:txBody>
      </p:sp>
      <p:sp>
        <p:nvSpPr>
          <p:cNvPr id="3" name="Obdélník 2"/>
          <p:cNvSpPr/>
          <p:nvPr/>
        </p:nvSpPr>
        <p:spPr>
          <a:xfrm>
            <a:off x="838200" y="2109033"/>
            <a:ext cx="7270376" cy="3508653"/>
          </a:xfrm>
          <a:prstGeom prst="rect">
            <a:avLst/>
          </a:prstGeom>
        </p:spPr>
        <p:txBody>
          <a:bodyPr wrap="square">
            <a:spAutoFit/>
          </a:bodyPr>
          <a:lstStyle/>
          <a:p>
            <a:pPr fontAlgn="base"/>
            <a:r>
              <a:rPr lang="cs-CZ" sz="1200" b="1" dirty="0"/>
              <a:t>Poznámky</a:t>
            </a:r>
            <a:endParaRPr lang="cs-CZ" sz="1200" dirty="0"/>
          </a:p>
          <a:p>
            <a:pPr fontAlgn="base"/>
            <a:r>
              <a:rPr lang="cs-CZ" sz="1200" dirty="0"/>
              <a:t>(1) </a:t>
            </a:r>
            <a:r>
              <a:rPr lang="cs-CZ" sz="1200" u="sng" dirty="0">
                <a:hlinkClick r:id="rId3"/>
              </a:rPr>
              <a:t>§ 27 odst. 2 a 3 správního řádu</a:t>
            </a:r>
            <a:r>
              <a:rPr lang="cs-CZ" sz="1200" dirty="0"/>
              <a:t/>
            </a:r>
            <a:br>
              <a:rPr lang="cs-CZ" sz="1200" dirty="0"/>
            </a:br>
            <a:r>
              <a:rPr lang="cs-CZ" sz="1200" dirty="0"/>
              <a:t>(2) např. při řízení s velkým počtem účastníků - </a:t>
            </a:r>
            <a:r>
              <a:rPr lang="cs-CZ" sz="1200" u="sng" dirty="0">
                <a:hlinkClick r:id="rId4"/>
              </a:rPr>
              <a:t>§ 144 správního řádu</a:t>
            </a:r>
            <a:r>
              <a:rPr lang="cs-CZ" sz="1200" dirty="0"/>
              <a:t> nebo kde to stanoví zvláštní předpis </a:t>
            </a:r>
            <a:r>
              <a:rPr lang="cs-CZ" sz="1200" dirty="0" smtClean="0"/>
              <a:t/>
            </a:r>
            <a:br>
              <a:rPr lang="cs-CZ" sz="1200" dirty="0" smtClean="0"/>
            </a:br>
            <a:r>
              <a:rPr lang="cs-CZ" sz="1200" dirty="0" smtClean="0"/>
              <a:t>– </a:t>
            </a:r>
            <a:r>
              <a:rPr lang="cs-CZ" sz="1200" dirty="0"/>
              <a:t>např. </a:t>
            </a:r>
            <a:r>
              <a:rPr lang="cs-CZ" sz="1200" u="sng" dirty="0">
                <a:hlinkClick r:id="rId5"/>
              </a:rPr>
              <a:t>§ 87 stavebního zákona</a:t>
            </a:r>
            <a:r>
              <a:rPr lang="cs-CZ" sz="1200" dirty="0"/>
              <a:t>; podle </a:t>
            </a:r>
            <a:r>
              <a:rPr lang="cs-CZ" sz="1200" u="sng" dirty="0">
                <a:hlinkClick r:id="rId6"/>
              </a:rPr>
              <a:t>§ 47 odst. 3 správního řádu</a:t>
            </a:r>
            <a:r>
              <a:rPr lang="cs-CZ" sz="1200" dirty="0"/>
              <a:t> však úřad může ve všech případech, kdy zahájení řízení oznamuje jinými způsoby, zároveň oznámení zveřejnit na úřední desce.</a:t>
            </a:r>
            <a:br>
              <a:rPr lang="cs-CZ" sz="1200" dirty="0"/>
            </a:br>
            <a:r>
              <a:rPr lang="cs-CZ" sz="1200" dirty="0"/>
              <a:t>(3) </a:t>
            </a:r>
            <a:r>
              <a:rPr lang="cs-CZ" sz="1200" u="sng" dirty="0">
                <a:hlinkClick r:id="rId7"/>
              </a:rPr>
              <a:t>§ 14 odst. 2 správního řádu</a:t>
            </a:r>
            <a:r>
              <a:rPr lang="cs-CZ" sz="1200" dirty="0"/>
              <a:t/>
            </a:r>
            <a:br>
              <a:rPr lang="cs-CZ" sz="1200" dirty="0"/>
            </a:br>
            <a:r>
              <a:rPr lang="cs-CZ" sz="1200" dirty="0"/>
              <a:t>(4) </a:t>
            </a:r>
            <a:r>
              <a:rPr lang="cs-CZ" sz="1200" u="sng" dirty="0">
                <a:hlinkClick r:id="rId8"/>
              </a:rPr>
              <a:t>§ 38 odst. 1 správního řádu</a:t>
            </a:r>
            <a:r>
              <a:rPr lang="cs-CZ" sz="1200" dirty="0"/>
              <a:t/>
            </a:r>
            <a:br>
              <a:rPr lang="cs-CZ" sz="1200" dirty="0"/>
            </a:br>
            <a:r>
              <a:rPr lang="cs-CZ" sz="1200" dirty="0"/>
              <a:t>(5) </a:t>
            </a:r>
            <a:r>
              <a:rPr lang="cs-CZ" sz="1200" u="sng" dirty="0">
                <a:hlinkClick r:id="rId9"/>
              </a:rPr>
              <a:t>§ 36 odst. 1 správního řádu</a:t>
            </a:r>
            <a:r>
              <a:rPr lang="cs-CZ" sz="1200" dirty="0"/>
              <a:t/>
            </a:r>
            <a:br>
              <a:rPr lang="cs-CZ" sz="1200" dirty="0"/>
            </a:br>
            <a:r>
              <a:rPr lang="cs-CZ" sz="1200" dirty="0"/>
              <a:t>(6) </a:t>
            </a:r>
            <a:r>
              <a:rPr lang="cs-CZ" sz="1200" u="sng" dirty="0">
                <a:hlinkClick r:id="rId10"/>
              </a:rPr>
              <a:t>§ 49 odst. 1 správního řádu</a:t>
            </a:r>
            <a:r>
              <a:rPr lang="cs-CZ" sz="1200" dirty="0"/>
              <a:t/>
            </a:r>
            <a:br>
              <a:rPr lang="cs-CZ" sz="1200" dirty="0"/>
            </a:br>
            <a:r>
              <a:rPr lang="cs-CZ" sz="1200" dirty="0"/>
              <a:t>(7) </a:t>
            </a:r>
            <a:r>
              <a:rPr lang="cs-CZ" sz="1200" u="sng" dirty="0">
                <a:hlinkClick r:id="rId11"/>
              </a:rPr>
              <a:t>§ 36 odst. 3 správního řádu</a:t>
            </a:r>
            <a:r>
              <a:rPr lang="cs-CZ" sz="1200" dirty="0"/>
              <a:t/>
            </a:r>
            <a:br>
              <a:rPr lang="cs-CZ" sz="1200" dirty="0"/>
            </a:br>
            <a:r>
              <a:rPr lang="cs-CZ" sz="1200" dirty="0"/>
              <a:t>(8) </a:t>
            </a:r>
            <a:r>
              <a:rPr lang="cs-CZ" sz="1200" u="sng" dirty="0">
                <a:hlinkClick r:id="rId12"/>
              </a:rPr>
              <a:t>§ 80 odst. 3 správního řádu</a:t>
            </a:r>
            <a:r>
              <a:rPr lang="cs-CZ" sz="1200" dirty="0"/>
              <a:t> – úprava lhůt pro vydání rozhodnutí je obsažena v </a:t>
            </a:r>
            <a:r>
              <a:rPr lang="cs-CZ" sz="1200" u="sng" dirty="0">
                <a:hlinkClick r:id="rId13"/>
              </a:rPr>
              <a:t>§ 71</a:t>
            </a:r>
            <a:r>
              <a:rPr lang="cs-CZ" sz="1200" dirty="0"/>
              <a:t/>
            </a:r>
            <a:br>
              <a:rPr lang="cs-CZ" sz="1200" dirty="0"/>
            </a:br>
            <a:r>
              <a:rPr lang="cs-CZ" sz="1200" dirty="0"/>
              <a:t>(9) </a:t>
            </a:r>
            <a:r>
              <a:rPr lang="cs-CZ" sz="1200" u="sng" dirty="0">
                <a:hlinkClick r:id="rId14"/>
              </a:rPr>
              <a:t>§ 148 správního řádu</a:t>
            </a:r>
            <a:r>
              <a:rPr lang="cs-CZ" sz="1200" dirty="0"/>
              <a:t/>
            </a:r>
            <a:br>
              <a:rPr lang="cs-CZ" sz="1200" dirty="0"/>
            </a:br>
            <a:r>
              <a:rPr lang="cs-CZ" sz="1200" dirty="0"/>
              <a:t>(10) </a:t>
            </a:r>
            <a:r>
              <a:rPr lang="cs-CZ" sz="1200" u="sng" dirty="0">
                <a:hlinkClick r:id="rId15"/>
              </a:rPr>
              <a:t>§ 81 a násl. správního řádu</a:t>
            </a:r>
            <a:r>
              <a:rPr lang="cs-CZ" sz="1200" dirty="0"/>
              <a:t/>
            </a:r>
            <a:br>
              <a:rPr lang="cs-CZ" sz="1200" dirty="0"/>
            </a:br>
            <a:r>
              <a:rPr lang="cs-CZ" sz="1200" dirty="0"/>
              <a:t>(11) </a:t>
            </a:r>
            <a:r>
              <a:rPr lang="cs-CZ" sz="1200" u="sng" dirty="0">
                <a:hlinkClick r:id="rId16"/>
              </a:rPr>
              <a:t>§ 152 správního řádu</a:t>
            </a:r>
            <a:r>
              <a:rPr lang="cs-CZ" sz="1200" dirty="0"/>
              <a:t/>
            </a:r>
            <a:br>
              <a:rPr lang="cs-CZ" sz="1200" dirty="0"/>
            </a:br>
            <a:r>
              <a:rPr lang="cs-CZ" sz="1200" dirty="0"/>
              <a:t>(12) </a:t>
            </a:r>
            <a:r>
              <a:rPr lang="cs-CZ" sz="1200" u="sng" dirty="0">
                <a:hlinkClick r:id="rId17"/>
              </a:rPr>
              <a:t>§ 100 a násl. správního řádu</a:t>
            </a:r>
            <a:r>
              <a:rPr lang="cs-CZ" sz="1200" dirty="0"/>
              <a:t/>
            </a:r>
            <a:br>
              <a:rPr lang="cs-CZ" sz="1200" dirty="0"/>
            </a:br>
            <a:r>
              <a:rPr lang="cs-CZ" sz="1200" dirty="0"/>
              <a:t>(13) </a:t>
            </a:r>
            <a:r>
              <a:rPr lang="cs-CZ" sz="1200" u="sng" dirty="0">
                <a:hlinkClick r:id="rId18"/>
              </a:rPr>
              <a:t>§ 94 a násl. správního řádu</a:t>
            </a:r>
            <a:r>
              <a:rPr lang="cs-CZ" sz="1200" dirty="0"/>
              <a:t/>
            </a:r>
            <a:br>
              <a:rPr lang="cs-CZ" sz="1200" dirty="0"/>
            </a:br>
            <a:r>
              <a:rPr lang="cs-CZ" sz="1200" dirty="0"/>
              <a:t>(14) </a:t>
            </a:r>
            <a:r>
              <a:rPr lang="cs-CZ" sz="1200" u="sng" dirty="0">
                <a:hlinkClick r:id="rId19"/>
              </a:rPr>
              <a:t>§ 175 odst. 1 správního řádu</a:t>
            </a:r>
            <a:endParaRPr lang="cs-CZ" sz="1200" dirty="0"/>
          </a:p>
          <a:p>
            <a:pPr algn="just"/>
            <a:endParaRPr lang="cs-CZ" dirty="0" smtClean="0"/>
          </a:p>
        </p:txBody>
      </p:sp>
      <p:pic>
        <p:nvPicPr>
          <p:cNvPr id="5122" name="Picture 2" descr="Související obrázek"/>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9349677" y="2261881"/>
            <a:ext cx="2555999" cy="255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4667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14</a:t>
            </a:fld>
            <a:endParaRPr lang="cs-CZ"/>
          </a:p>
        </p:txBody>
      </p:sp>
      <p:sp>
        <p:nvSpPr>
          <p:cNvPr id="3" name="Obdélník 2"/>
          <p:cNvSpPr/>
          <p:nvPr/>
        </p:nvSpPr>
        <p:spPr>
          <a:xfrm>
            <a:off x="838200" y="2109033"/>
            <a:ext cx="7456018" cy="800219"/>
          </a:xfrm>
          <a:prstGeom prst="rect">
            <a:avLst/>
          </a:prstGeom>
        </p:spPr>
        <p:txBody>
          <a:bodyPr wrap="square">
            <a:spAutoFit/>
          </a:bodyPr>
          <a:lstStyle/>
          <a:p>
            <a:pPr algn="just"/>
            <a:endParaRPr lang="cs-CZ" dirty="0"/>
          </a:p>
          <a:p>
            <a:pPr algn="just"/>
            <a:endParaRPr lang="cs-CZ" dirty="0"/>
          </a:p>
          <a:p>
            <a:pPr algn="ctr"/>
            <a:r>
              <a:rPr lang="cs-CZ" sz="1000" i="1" dirty="0" smtClean="0"/>
              <a:t>Převzato z </a:t>
            </a:r>
            <a:r>
              <a:rPr lang="cs-CZ" sz="1000" i="1" dirty="0" smtClean="0">
                <a:hlinkClick r:id="rId3"/>
              </a:rPr>
              <a:t>http</a:t>
            </a:r>
            <a:r>
              <a:rPr lang="cs-CZ" sz="1000" i="1" dirty="0">
                <a:hlinkClick r:id="rId3"/>
              </a:rPr>
              <a:t>://</a:t>
            </a:r>
            <a:r>
              <a:rPr lang="cs-CZ" sz="1000" i="1" dirty="0" smtClean="0">
                <a:hlinkClick r:id="rId3"/>
              </a:rPr>
              <a:t>frankbold.org/poradna/kategorie/spravni-rad-spravni-rizeni/rada/prava-ucastniku-spravnich-rizeni</a:t>
            </a:r>
            <a:r>
              <a:rPr lang="cs-CZ" sz="1000" i="1" dirty="0" smtClean="0"/>
              <a:t> </a:t>
            </a:r>
            <a:r>
              <a:rPr lang="cs-CZ" sz="1000" i="1" dirty="0"/>
              <a:t> </a:t>
            </a:r>
            <a:endParaRPr lang="cs-CZ" sz="1000" i="1" dirty="0" smtClean="0"/>
          </a:p>
        </p:txBody>
      </p:sp>
    </p:spTree>
    <p:extLst>
      <p:ext uri="{BB962C8B-B14F-4D97-AF65-F5344CB8AC3E}">
        <p14:creationId xmlns:p14="http://schemas.microsoft.com/office/powerpoint/2010/main" val="3020160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2</a:t>
            </a:fld>
            <a:endParaRPr lang="cs-CZ"/>
          </a:p>
        </p:txBody>
      </p:sp>
      <p:sp>
        <p:nvSpPr>
          <p:cNvPr id="10" name="TextovéPole 9"/>
          <p:cNvSpPr txBox="1"/>
          <p:nvPr/>
        </p:nvSpPr>
        <p:spPr>
          <a:xfrm>
            <a:off x="838200" y="2292263"/>
            <a:ext cx="7456018" cy="923330"/>
          </a:xfrm>
          <a:prstGeom prst="rect">
            <a:avLst/>
          </a:prstGeom>
          <a:noFill/>
        </p:spPr>
        <p:txBody>
          <a:bodyPr wrap="square" rtlCol="0">
            <a:spAutoFit/>
          </a:bodyPr>
          <a:lstStyle/>
          <a:p>
            <a:pPr algn="just" fontAlgn="base"/>
            <a:r>
              <a:rPr lang="cs-CZ" dirty="0"/>
              <a:t>P</a:t>
            </a:r>
            <a:r>
              <a:rPr lang="cs-CZ" dirty="0" smtClean="0"/>
              <a:t>ro </a:t>
            </a:r>
            <a:r>
              <a:rPr lang="cs-CZ" dirty="0"/>
              <a:t>účastníka správního řízení mají důležitý význam jeho práva, která mu umožňují v průběhu správního řízení účinně chránit své zájmy, případně zájmy veřejné. Jde zejména </a:t>
            </a:r>
            <a:r>
              <a:rPr lang="cs-CZ" dirty="0" smtClean="0"/>
              <a:t>o následující</a:t>
            </a:r>
            <a:r>
              <a:rPr lang="cs-CZ" dirty="0"/>
              <a:t> </a:t>
            </a:r>
            <a:r>
              <a:rPr lang="cs-CZ" b="1" dirty="0"/>
              <a:t>procesní práva.</a:t>
            </a:r>
            <a:endParaRPr lang="cs-CZ" dirty="0"/>
          </a:p>
        </p:txBody>
      </p:sp>
      <p:pic>
        <p:nvPicPr>
          <p:cNvPr id="1028" name="Picture 4" descr="ruka myslící prst symbol myslet si paže hračka Lidské tělo produkt Pomoc nos myslitel strategie otázka orgán ikona problém zub palec kreslená pohádka postavy skládačky hloubavý zvážit smysl otazník Odezva interpunkční znaménka úvaha zmatek lidských pozice vyhledávač Otevřené otázk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94218" y="2292263"/>
            <a:ext cx="3340388" cy="3340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4688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3</a:t>
            </a:fld>
            <a:endParaRPr lang="cs-CZ"/>
          </a:p>
        </p:txBody>
      </p:sp>
      <p:sp>
        <p:nvSpPr>
          <p:cNvPr id="7" name="TextovéPole 6"/>
          <p:cNvSpPr txBox="1"/>
          <p:nvPr/>
        </p:nvSpPr>
        <p:spPr>
          <a:xfrm>
            <a:off x="860070" y="2292263"/>
            <a:ext cx="7434148" cy="3693319"/>
          </a:xfrm>
          <a:prstGeom prst="rect">
            <a:avLst/>
          </a:prstGeom>
          <a:noFill/>
        </p:spPr>
        <p:txBody>
          <a:bodyPr wrap="square" rtlCol="0">
            <a:spAutoFit/>
          </a:bodyPr>
          <a:lstStyle/>
          <a:p>
            <a:pPr fontAlgn="base"/>
            <a:r>
              <a:rPr lang="cs-CZ" b="1" dirty="0">
                <a:solidFill>
                  <a:schemeClr val="accent5">
                    <a:lumMod val="50000"/>
                  </a:schemeClr>
                </a:solidFill>
              </a:rPr>
              <a:t>1) Právo být informován o zahájení řízení</a:t>
            </a:r>
            <a:endParaRPr lang="cs-CZ" dirty="0">
              <a:solidFill>
                <a:schemeClr val="accent5">
                  <a:lumMod val="50000"/>
                </a:schemeClr>
              </a:solidFill>
            </a:endParaRPr>
          </a:p>
          <a:p>
            <a:pPr algn="just" fontAlgn="base"/>
            <a:r>
              <a:rPr lang="cs-CZ" dirty="0"/>
              <a:t>Zahajuje-li se řízení na návrh, je </a:t>
            </a:r>
            <a:r>
              <a:rPr lang="cs-CZ" b="1" dirty="0"/>
              <a:t>navrhovatel</a:t>
            </a:r>
            <a:r>
              <a:rPr lang="cs-CZ" dirty="0"/>
              <a:t> povinen zpravidla již ve svém návrhu </a:t>
            </a:r>
            <a:r>
              <a:rPr lang="cs-CZ" b="1" dirty="0"/>
              <a:t>uvést účastníky</a:t>
            </a:r>
            <a:r>
              <a:rPr lang="cs-CZ" dirty="0"/>
              <a:t> budoucího řízení, pokud jsou mu známi. Stanovení úplného okruhu účastníků je však </a:t>
            </a:r>
            <a:r>
              <a:rPr lang="cs-CZ" b="1" dirty="0"/>
              <a:t>povinností správního orgánu</a:t>
            </a:r>
            <a:r>
              <a:rPr lang="cs-CZ" dirty="0"/>
              <a:t>. Ten je současně povinen oznámit zahájení řízení všem účastníkům, kteří jsou mu známi. </a:t>
            </a:r>
            <a:endParaRPr lang="cs-CZ" dirty="0" smtClean="0"/>
          </a:p>
          <a:p>
            <a:pPr algn="just" fontAlgn="base"/>
            <a:endParaRPr lang="cs-CZ" dirty="0" smtClean="0"/>
          </a:p>
          <a:p>
            <a:pPr algn="just" fontAlgn="base"/>
            <a:r>
              <a:rPr lang="cs-CZ" dirty="0" smtClean="0"/>
              <a:t>Oznámení </a:t>
            </a:r>
            <a:r>
              <a:rPr lang="cs-CZ" dirty="0"/>
              <a:t>se většinou doručuje účastníkům osobně, tj. poštovní zásilkou a do vlastních rukou</a:t>
            </a:r>
            <a:r>
              <a:rPr lang="cs-CZ" dirty="0" smtClean="0"/>
              <a:t>.</a:t>
            </a:r>
          </a:p>
          <a:p>
            <a:pPr algn="just" fontAlgn="base"/>
            <a:endParaRPr lang="cs-CZ" dirty="0"/>
          </a:p>
          <a:p>
            <a:pPr algn="just" fontAlgn="base"/>
            <a:r>
              <a:rPr lang="cs-CZ" dirty="0"/>
              <a:t>Pouze v některých případech lze účastníkům </a:t>
            </a:r>
            <a:r>
              <a:rPr lang="cs-CZ" u="sng" dirty="0">
                <a:hlinkClick r:id="rId3"/>
              </a:rPr>
              <a:t>(1)</a:t>
            </a:r>
            <a:r>
              <a:rPr lang="cs-CZ" dirty="0"/>
              <a:t> oznámit zahájení řízení pouze prostřednictvím veřejné vyhlášky. </a:t>
            </a:r>
            <a:r>
              <a:rPr lang="cs-CZ" u="sng" dirty="0">
                <a:hlinkClick r:id="rId4"/>
              </a:rPr>
              <a:t>(2)</a:t>
            </a:r>
            <a:endParaRPr lang="cs-CZ" dirty="0"/>
          </a:p>
          <a:p>
            <a:endParaRPr lang="cs-CZ" dirty="0" smtClean="0"/>
          </a:p>
        </p:txBody>
      </p:sp>
      <p:pic>
        <p:nvPicPr>
          <p:cNvPr id="3074" name="Picture 2" descr="ruka noha myslící prst symbol myslet si paže Lidské tělo Pomoc nos ilustrace myslitel strategie hlava otázka orgán ikona problém zub palec kreslená pohádka postavy skládačky hloubavý zvážit smysl otazník Odezva interpunkční znaménka úvaha zmatek vyhledávač Otevřené otázky"/>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797800" y="2292263"/>
            <a:ext cx="2556000" cy="255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0075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4</a:t>
            </a:fld>
            <a:endParaRPr lang="cs-CZ"/>
          </a:p>
        </p:txBody>
      </p:sp>
      <p:sp>
        <p:nvSpPr>
          <p:cNvPr id="7" name="TextovéPole 6"/>
          <p:cNvSpPr txBox="1"/>
          <p:nvPr/>
        </p:nvSpPr>
        <p:spPr>
          <a:xfrm>
            <a:off x="838200" y="2109033"/>
            <a:ext cx="7434148" cy="646331"/>
          </a:xfrm>
          <a:prstGeom prst="rect">
            <a:avLst/>
          </a:prstGeom>
          <a:noFill/>
        </p:spPr>
        <p:txBody>
          <a:bodyPr wrap="square" rtlCol="0">
            <a:spAutoFit/>
          </a:bodyPr>
          <a:lstStyle/>
          <a:p>
            <a:r>
              <a:rPr lang="cs-CZ" b="1" dirty="0" smtClean="0"/>
              <a:t>.</a:t>
            </a:r>
            <a:endParaRPr lang="cs-CZ" b="1" dirty="0"/>
          </a:p>
          <a:p>
            <a:endParaRPr lang="cs-CZ" dirty="0" smtClean="0"/>
          </a:p>
        </p:txBody>
      </p:sp>
      <p:sp>
        <p:nvSpPr>
          <p:cNvPr id="9" name="TextovéPole 8"/>
          <p:cNvSpPr txBox="1"/>
          <p:nvPr/>
        </p:nvSpPr>
        <p:spPr>
          <a:xfrm>
            <a:off x="860070" y="2292263"/>
            <a:ext cx="7434148" cy="2031325"/>
          </a:xfrm>
          <a:prstGeom prst="rect">
            <a:avLst/>
          </a:prstGeom>
          <a:noFill/>
        </p:spPr>
        <p:txBody>
          <a:bodyPr wrap="square" rtlCol="0">
            <a:spAutoFit/>
          </a:bodyPr>
          <a:lstStyle/>
          <a:p>
            <a:pPr algn="just" fontAlgn="base"/>
            <a:r>
              <a:rPr lang="cs-CZ" b="1" dirty="0">
                <a:solidFill>
                  <a:schemeClr val="accent5">
                    <a:lumMod val="50000"/>
                  </a:schemeClr>
                </a:solidFill>
              </a:rPr>
              <a:t>2) Právo namítat podjatost úředních osob</a:t>
            </a:r>
            <a:endParaRPr lang="cs-CZ" dirty="0">
              <a:solidFill>
                <a:schemeClr val="accent5">
                  <a:lumMod val="50000"/>
                </a:schemeClr>
              </a:solidFill>
            </a:endParaRPr>
          </a:p>
          <a:p>
            <a:pPr algn="just" fontAlgn="base"/>
            <a:r>
              <a:rPr lang="cs-CZ" dirty="0"/>
              <a:t>Toto právo je </a:t>
            </a:r>
            <a:r>
              <a:rPr lang="cs-CZ" b="1" dirty="0"/>
              <a:t>časově limitováno</a:t>
            </a:r>
            <a:r>
              <a:rPr lang="cs-CZ" dirty="0"/>
              <a:t>. Účastník má povinnost vznést námitku podjatosti úřední osoby ihned, jakmile se o ní dozví. Vznese-li však námitku podjatosti později a správní orgán toto prokáže, nemusí být k jeho námitce přihlédnuto. </a:t>
            </a:r>
            <a:r>
              <a:rPr lang="cs-CZ" u="sng" dirty="0">
                <a:hlinkClick r:id="rId3"/>
              </a:rPr>
              <a:t>(3)</a:t>
            </a:r>
            <a:endParaRPr lang="cs-CZ" dirty="0"/>
          </a:p>
          <a:p>
            <a:pPr algn="just"/>
            <a:r>
              <a:rPr lang="cs-CZ" dirty="0" smtClean="0"/>
              <a:t> </a:t>
            </a:r>
            <a:br>
              <a:rPr lang="cs-CZ" dirty="0" smtClean="0"/>
            </a:br>
            <a:endParaRPr lang="cs-CZ" dirty="0" smtClean="0"/>
          </a:p>
        </p:txBody>
      </p:sp>
      <p:pic>
        <p:nvPicPr>
          <p:cNvPr id="2050" name="Picture 2" descr="Výsledek obrázku pro otázk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61800" y="2292263"/>
            <a:ext cx="2592000" cy="259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8123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5</a:t>
            </a:fld>
            <a:endParaRPr lang="cs-CZ"/>
          </a:p>
        </p:txBody>
      </p:sp>
      <p:sp>
        <p:nvSpPr>
          <p:cNvPr id="7" name="TextovéPole 6"/>
          <p:cNvSpPr txBox="1"/>
          <p:nvPr/>
        </p:nvSpPr>
        <p:spPr>
          <a:xfrm>
            <a:off x="860070" y="2292263"/>
            <a:ext cx="7434148" cy="2308324"/>
          </a:xfrm>
          <a:prstGeom prst="rect">
            <a:avLst/>
          </a:prstGeom>
          <a:noFill/>
        </p:spPr>
        <p:txBody>
          <a:bodyPr wrap="square" rtlCol="0">
            <a:spAutoFit/>
          </a:bodyPr>
          <a:lstStyle/>
          <a:p>
            <a:pPr algn="just" fontAlgn="base"/>
            <a:r>
              <a:rPr lang="cs-CZ" b="1" dirty="0">
                <a:solidFill>
                  <a:schemeClr val="accent5">
                    <a:lumMod val="50000"/>
                  </a:schemeClr>
                </a:solidFill>
              </a:rPr>
              <a:t>3) Právo nahlížet do spisu</a:t>
            </a:r>
            <a:endParaRPr lang="cs-CZ" dirty="0">
              <a:solidFill>
                <a:schemeClr val="accent5">
                  <a:lumMod val="50000"/>
                </a:schemeClr>
              </a:solidFill>
            </a:endParaRPr>
          </a:p>
          <a:p>
            <a:pPr algn="just" fontAlgn="base"/>
            <a:r>
              <a:rPr lang="cs-CZ" dirty="0"/>
              <a:t>Toto právo platí i v případě, že je rozhodnutí již </a:t>
            </a:r>
            <a:r>
              <a:rPr lang="cs-CZ" b="1" dirty="0"/>
              <a:t>v právní moci. </a:t>
            </a:r>
            <a:r>
              <a:rPr lang="cs-CZ" u="sng" dirty="0">
                <a:hlinkClick r:id="rId3"/>
              </a:rPr>
              <a:t>(4)</a:t>
            </a:r>
            <a:r>
              <a:rPr lang="cs-CZ" dirty="0"/>
              <a:t> S tím je spojeno právo</a:t>
            </a:r>
            <a:r>
              <a:rPr lang="cs-CZ" b="1" dirty="0"/>
              <a:t> činit si výpisy</a:t>
            </a:r>
            <a:r>
              <a:rPr lang="cs-CZ" dirty="0"/>
              <a:t> a právo na to, aby správní orgán </a:t>
            </a:r>
            <a:r>
              <a:rPr lang="cs-CZ" b="1" dirty="0"/>
              <a:t>pořídil kopie</a:t>
            </a:r>
            <a:r>
              <a:rPr lang="cs-CZ" dirty="0"/>
              <a:t> spisu nebo jeho části. </a:t>
            </a:r>
            <a:endParaRPr lang="cs-CZ" dirty="0" smtClean="0"/>
          </a:p>
          <a:p>
            <a:pPr algn="just" fontAlgn="base"/>
            <a:endParaRPr lang="cs-CZ" dirty="0"/>
          </a:p>
          <a:p>
            <a:pPr algn="just" fontAlgn="base"/>
            <a:r>
              <a:rPr lang="cs-CZ" dirty="0" smtClean="0"/>
              <a:t>Pokud </a:t>
            </a:r>
            <a:r>
              <a:rPr lang="cs-CZ" dirty="0"/>
              <a:t>není účastník řízení zastoupen, má do spisu právo nahlížet také jeho podpůrce.</a:t>
            </a:r>
          </a:p>
          <a:p>
            <a:endParaRPr lang="cs-CZ" dirty="0"/>
          </a:p>
        </p:txBody>
      </p:sp>
      <p:pic>
        <p:nvPicPr>
          <p:cNvPr id="1026" name="Picture 2" descr="Související obrázek"/>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96822" y="2292263"/>
            <a:ext cx="3240000" cy="259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2774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6</a:t>
            </a:fld>
            <a:endParaRPr lang="cs-CZ"/>
          </a:p>
        </p:txBody>
      </p:sp>
      <p:sp>
        <p:nvSpPr>
          <p:cNvPr id="9" name="TextovéPole 8"/>
          <p:cNvSpPr txBox="1"/>
          <p:nvPr/>
        </p:nvSpPr>
        <p:spPr>
          <a:xfrm>
            <a:off x="838200" y="2179528"/>
            <a:ext cx="7456018" cy="646331"/>
          </a:xfrm>
          <a:prstGeom prst="rect">
            <a:avLst/>
          </a:prstGeom>
          <a:noFill/>
        </p:spPr>
        <p:txBody>
          <a:bodyPr wrap="square" rtlCol="0">
            <a:spAutoFit/>
          </a:bodyPr>
          <a:lstStyle/>
          <a:p>
            <a:pPr algn="just"/>
            <a:endParaRPr lang="cs-CZ" dirty="0" smtClean="0"/>
          </a:p>
          <a:p>
            <a:endParaRPr lang="cs-CZ" dirty="0" smtClean="0"/>
          </a:p>
        </p:txBody>
      </p:sp>
      <p:pic>
        <p:nvPicPr>
          <p:cNvPr id="4098" name="Picture 2" descr="Výsledek obrázku pro otázk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61829" y="2551256"/>
            <a:ext cx="2556000" cy="2556000"/>
          </a:xfrm>
          <a:prstGeom prst="rect">
            <a:avLst/>
          </a:prstGeom>
          <a:noFill/>
          <a:extLst>
            <a:ext uri="{909E8E84-426E-40DD-AFC4-6F175D3DCCD1}">
              <a14:hiddenFill xmlns:a14="http://schemas.microsoft.com/office/drawing/2010/main">
                <a:solidFill>
                  <a:srgbClr val="FFFFFF"/>
                </a:solidFill>
              </a14:hiddenFill>
            </a:ext>
          </a:extLst>
        </p:spPr>
      </p:pic>
      <p:sp>
        <p:nvSpPr>
          <p:cNvPr id="2" name="Obdélník 1"/>
          <p:cNvSpPr/>
          <p:nvPr/>
        </p:nvSpPr>
        <p:spPr>
          <a:xfrm>
            <a:off x="718158" y="2029057"/>
            <a:ext cx="7576059" cy="3055965"/>
          </a:xfrm>
          <a:prstGeom prst="rect">
            <a:avLst/>
          </a:prstGeom>
        </p:spPr>
        <p:txBody>
          <a:bodyPr wrap="square">
            <a:spAutoFit/>
          </a:bodyPr>
          <a:lstStyle/>
          <a:p>
            <a:pPr algn="just" fontAlgn="base">
              <a:lnSpc>
                <a:spcPct val="107000"/>
              </a:lnSpc>
              <a:spcAft>
                <a:spcPts val="0"/>
              </a:spcAft>
            </a:pPr>
            <a:r>
              <a:rPr lang="cs-CZ" b="1" dirty="0">
                <a:solidFill>
                  <a:schemeClr val="accent5">
                    <a:lumMod val="50000"/>
                  </a:schemeClr>
                </a:solidFill>
                <a:ea typeface="Times New Roman" panose="02020603050405020304" pitchFamily="18" charset="0"/>
                <a:cs typeface="Times New Roman" panose="02020603050405020304" pitchFamily="18" charset="0"/>
              </a:rPr>
              <a:t>4) Právo navrhovat důkazy</a:t>
            </a:r>
            <a:endParaRPr lang="cs-CZ" dirty="0">
              <a:solidFill>
                <a:schemeClr val="accent5">
                  <a:lumMod val="50000"/>
                </a:schemeClr>
              </a:solidFill>
              <a:ea typeface="Calibri" panose="020F0502020204030204" pitchFamily="34" charset="0"/>
              <a:cs typeface="Times New Roman" panose="02020603050405020304" pitchFamily="18" charset="0"/>
            </a:endParaRPr>
          </a:p>
          <a:p>
            <a:pPr algn="just" fontAlgn="base">
              <a:lnSpc>
                <a:spcPct val="107000"/>
              </a:lnSpc>
              <a:spcAft>
                <a:spcPts val="0"/>
              </a:spcAft>
            </a:pPr>
            <a:r>
              <a:rPr lang="cs-CZ" dirty="0">
                <a:solidFill>
                  <a:srgbClr val="3A3A3A"/>
                </a:solidFill>
                <a:ea typeface="Times New Roman" panose="02020603050405020304" pitchFamily="18" charset="0"/>
                <a:cs typeface="Times New Roman" panose="02020603050405020304" pitchFamily="18" charset="0"/>
              </a:rPr>
              <a:t>Do tohoto práva patří také </a:t>
            </a:r>
            <a:r>
              <a:rPr lang="cs-CZ" b="1" dirty="0">
                <a:solidFill>
                  <a:srgbClr val="3A3A3A"/>
                </a:solidFill>
                <a:ea typeface="Times New Roman" panose="02020603050405020304" pitchFamily="18" charset="0"/>
                <a:cs typeface="Times New Roman" panose="02020603050405020304" pitchFamily="18" charset="0"/>
              </a:rPr>
              <a:t>činit jiné návrhy</a:t>
            </a:r>
            <a:r>
              <a:rPr lang="cs-CZ" dirty="0">
                <a:solidFill>
                  <a:srgbClr val="3A3A3A"/>
                </a:solidFill>
                <a:ea typeface="Times New Roman" panose="02020603050405020304" pitchFamily="18" charset="0"/>
                <a:cs typeface="Times New Roman" panose="02020603050405020304" pitchFamily="18" charset="0"/>
              </a:rPr>
              <a:t> po celou dobu řízení až do vydání rozhodnutí. </a:t>
            </a:r>
            <a:r>
              <a:rPr lang="cs-CZ" dirty="0">
                <a:solidFill>
                  <a:srgbClr val="D70B3B"/>
                </a:solidFill>
                <a:ea typeface="Times New Roman" panose="02020603050405020304" pitchFamily="18" charset="0"/>
                <a:cs typeface="Times New Roman" panose="02020603050405020304" pitchFamily="18" charset="0"/>
                <a:hlinkClick r:id="rId4"/>
              </a:rPr>
              <a:t>(5)</a:t>
            </a:r>
            <a:r>
              <a:rPr lang="cs-CZ" dirty="0">
                <a:solidFill>
                  <a:srgbClr val="3A3A3A"/>
                </a:solidFill>
                <a:ea typeface="Times New Roman" panose="02020603050405020304" pitchFamily="18" charset="0"/>
                <a:cs typeface="Times New Roman" panose="02020603050405020304" pitchFamily="18" charset="0"/>
              </a:rPr>
              <a:t> </a:t>
            </a:r>
            <a:endParaRPr lang="cs-CZ" dirty="0" smtClean="0">
              <a:solidFill>
                <a:srgbClr val="3A3A3A"/>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endParaRPr lang="cs-CZ" dirty="0">
              <a:solidFill>
                <a:srgbClr val="3A3A3A"/>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r>
              <a:rPr lang="cs-CZ" dirty="0" smtClean="0">
                <a:solidFill>
                  <a:srgbClr val="3A3A3A"/>
                </a:solidFill>
                <a:ea typeface="Times New Roman" panose="02020603050405020304" pitchFamily="18" charset="0"/>
                <a:cs typeface="Times New Roman" panose="02020603050405020304" pitchFamily="18" charset="0"/>
              </a:rPr>
              <a:t>Správní </a:t>
            </a:r>
            <a:r>
              <a:rPr lang="cs-CZ" dirty="0">
                <a:solidFill>
                  <a:srgbClr val="3A3A3A"/>
                </a:solidFill>
                <a:ea typeface="Times New Roman" panose="02020603050405020304" pitchFamily="18" charset="0"/>
                <a:cs typeface="Times New Roman" panose="02020603050405020304" pitchFamily="18" charset="0"/>
              </a:rPr>
              <a:t>orgán může usnesením prohlásit, dokdy mohou účastníci činit své návrhy; správní orgán buď důkazy přijme, nebo v konečném rozhodnutí uvede důvody, proč tak neučinil. </a:t>
            </a:r>
            <a:endParaRPr lang="cs-CZ" dirty="0" smtClean="0">
              <a:solidFill>
                <a:srgbClr val="3A3A3A"/>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endParaRPr lang="cs-CZ" dirty="0">
              <a:solidFill>
                <a:srgbClr val="3A3A3A"/>
              </a:solidFill>
              <a:ea typeface="Times New Roman" panose="02020603050405020304" pitchFamily="18" charset="0"/>
              <a:cs typeface="Times New Roman" panose="02020603050405020304" pitchFamily="18" charset="0"/>
            </a:endParaRPr>
          </a:p>
          <a:p>
            <a:pPr algn="just" fontAlgn="base">
              <a:lnSpc>
                <a:spcPct val="107000"/>
              </a:lnSpc>
              <a:spcAft>
                <a:spcPts val="0"/>
              </a:spcAft>
            </a:pPr>
            <a:r>
              <a:rPr lang="cs-CZ" dirty="0" smtClean="0">
                <a:solidFill>
                  <a:srgbClr val="3A3A3A"/>
                </a:solidFill>
                <a:ea typeface="Times New Roman" panose="02020603050405020304" pitchFamily="18" charset="0"/>
                <a:cs typeface="Times New Roman" panose="02020603050405020304" pitchFamily="18" charset="0"/>
              </a:rPr>
              <a:t>Pokud </a:t>
            </a:r>
            <a:r>
              <a:rPr lang="cs-CZ" dirty="0">
                <a:solidFill>
                  <a:srgbClr val="3A3A3A"/>
                </a:solidFill>
                <a:ea typeface="Times New Roman" panose="02020603050405020304" pitchFamily="18" charset="0"/>
                <a:cs typeface="Times New Roman" panose="02020603050405020304" pitchFamily="18" charset="0"/>
              </a:rPr>
              <a:t>se s takto navrženými důkazy správní orgán vůbec nevypořádá, jde </a:t>
            </a:r>
            <a:r>
              <a:rPr lang="cs-CZ" dirty="0" smtClean="0">
                <a:solidFill>
                  <a:srgbClr val="3A3A3A"/>
                </a:solidFill>
                <a:ea typeface="Times New Roman" panose="02020603050405020304" pitchFamily="18" charset="0"/>
                <a:cs typeface="Times New Roman" panose="02020603050405020304" pitchFamily="18" charset="0"/>
              </a:rPr>
              <a:t/>
            </a:r>
            <a:br>
              <a:rPr lang="cs-CZ" dirty="0" smtClean="0">
                <a:solidFill>
                  <a:srgbClr val="3A3A3A"/>
                </a:solidFill>
                <a:ea typeface="Times New Roman" panose="02020603050405020304" pitchFamily="18" charset="0"/>
                <a:cs typeface="Times New Roman" panose="02020603050405020304" pitchFamily="18" charset="0"/>
              </a:rPr>
            </a:br>
            <a:r>
              <a:rPr lang="cs-CZ" dirty="0" smtClean="0">
                <a:solidFill>
                  <a:srgbClr val="3A3A3A"/>
                </a:solidFill>
                <a:ea typeface="Times New Roman" panose="02020603050405020304" pitchFamily="18" charset="0"/>
                <a:cs typeface="Times New Roman" panose="02020603050405020304" pitchFamily="18" charset="0"/>
              </a:rPr>
              <a:t>o </a:t>
            </a:r>
            <a:r>
              <a:rPr lang="cs-CZ" dirty="0">
                <a:solidFill>
                  <a:srgbClr val="3A3A3A"/>
                </a:solidFill>
                <a:ea typeface="Times New Roman" panose="02020603050405020304" pitchFamily="18" charset="0"/>
                <a:cs typeface="Times New Roman" panose="02020603050405020304" pitchFamily="18" charset="0"/>
              </a:rPr>
              <a:t>nesprávný úřední postup.</a:t>
            </a:r>
            <a:endParaRPr lang="cs-CZ"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82179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7</a:t>
            </a:fld>
            <a:endParaRPr lang="cs-CZ"/>
          </a:p>
        </p:txBody>
      </p:sp>
      <p:sp>
        <p:nvSpPr>
          <p:cNvPr id="9" name="TextovéPole 8"/>
          <p:cNvSpPr txBox="1"/>
          <p:nvPr/>
        </p:nvSpPr>
        <p:spPr>
          <a:xfrm>
            <a:off x="838200" y="2179528"/>
            <a:ext cx="7456018" cy="2308324"/>
          </a:xfrm>
          <a:prstGeom prst="rect">
            <a:avLst/>
          </a:prstGeom>
          <a:noFill/>
        </p:spPr>
        <p:txBody>
          <a:bodyPr wrap="square" rtlCol="0">
            <a:spAutoFit/>
          </a:bodyPr>
          <a:lstStyle/>
          <a:p>
            <a:pPr algn="just" fontAlgn="base"/>
            <a:r>
              <a:rPr lang="cs-CZ" b="1" dirty="0">
                <a:solidFill>
                  <a:schemeClr val="accent5">
                    <a:lumMod val="50000"/>
                  </a:schemeClr>
                </a:solidFill>
              </a:rPr>
              <a:t>5) Právo účastnit se ústního jednání</a:t>
            </a:r>
            <a:endParaRPr lang="cs-CZ" dirty="0">
              <a:solidFill>
                <a:schemeClr val="accent5">
                  <a:lumMod val="50000"/>
                </a:schemeClr>
              </a:solidFill>
            </a:endParaRPr>
          </a:p>
          <a:p>
            <a:pPr algn="just" fontAlgn="base"/>
            <a:r>
              <a:rPr lang="cs-CZ" dirty="0"/>
              <a:t>Účastník musí být o jeho konání informován s nejméně </a:t>
            </a:r>
            <a:r>
              <a:rPr lang="cs-CZ" b="1" dirty="0"/>
              <a:t>pětidenním předstihem.</a:t>
            </a:r>
            <a:r>
              <a:rPr lang="cs-CZ" u="sng" dirty="0">
                <a:hlinkClick r:id="rId3"/>
              </a:rPr>
              <a:t>(6)</a:t>
            </a:r>
            <a:r>
              <a:rPr lang="cs-CZ" dirty="0"/>
              <a:t> </a:t>
            </a:r>
            <a:endParaRPr lang="cs-CZ" dirty="0" smtClean="0"/>
          </a:p>
          <a:p>
            <a:pPr algn="just" fontAlgn="base"/>
            <a:r>
              <a:rPr lang="cs-CZ" dirty="0" smtClean="0"/>
              <a:t>Účastník </a:t>
            </a:r>
            <a:r>
              <a:rPr lang="cs-CZ" dirty="0"/>
              <a:t>uvedený v § 27 odst. 1 správního řádu má kromě toho právo navrhnout, aby </a:t>
            </a:r>
            <a:r>
              <a:rPr lang="cs-CZ" b="1" dirty="0"/>
              <a:t>jednání bylo veřejné</a:t>
            </a:r>
            <a:r>
              <a:rPr lang="cs-CZ" dirty="0"/>
              <a:t>; správní orgán je povinen tomuto návrhu vyhovět s výjimkou případu, kdy by tím mohla být způsobena újma jiným účastníkům.</a:t>
            </a:r>
          </a:p>
          <a:p>
            <a:endParaRPr lang="cs-CZ" dirty="0" smtClean="0"/>
          </a:p>
        </p:txBody>
      </p:sp>
      <p:pic>
        <p:nvPicPr>
          <p:cNvPr id="6148" name="Picture 4" descr="Související obrázek"/>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10600" y="2004163"/>
            <a:ext cx="3027168" cy="331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2762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8</a:t>
            </a:fld>
            <a:endParaRPr lang="cs-CZ"/>
          </a:p>
        </p:txBody>
      </p:sp>
      <p:sp>
        <p:nvSpPr>
          <p:cNvPr id="9" name="TextovéPole 8"/>
          <p:cNvSpPr txBox="1"/>
          <p:nvPr/>
        </p:nvSpPr>
        <p:spPr>
          <a:xfrm>
            <a:off x="838200" y="2179528"/>
            <a:ext cx="7456018" cy="2862322"/>
          </a:xfrm>
          <a:prstGeom prst="rect">
            <a:avLst/>
          </a:prstGeom>
          <a:noFill/>
        </p:spPr>
        <p:txBody>
          <a:bodyPr wrap="square" rtlCol="0">
            <a:spAutoFit/>
          </a:bodyPr>
          <a:lstStyle/>
          <a:p>
            <a:pPr fontAlgn="base"/>
            <a:r>
              <a:rPr lang="cs-CZ" b="1" dirty="0">
                <a:solidFill>
                  <a:schemeClr val="accent5">
                    <a:lumMod val="50000"/>
                  </a:schemeClr>
                </a:solidFill>
              </a:rPr>
              <a:t>6) Právo vyjádřit se</a:t>
            </a:r>
            <a:endParaRPr lang="cs-CZ" dirty="0">
              <a:solidFill>
                <a:schemeClr val="accent5">
                  <a:lumMod val="50000"/>
                </a:schemeClr>
              </a:solidFill>
            </a:endParaRPr>
          </a:p>
          <a:p>
            <a:pPr algn="just" fontAlgn="base"/>
            <a:r>
              <a:rPr lang="cs-CZ" dirty="0"/>
              <a:t>Právo vyjádřit se má hned několik rozměrů. K probíhajícímu řízení může účastník kdykoliv </a:t>
            </a:r>
            <a:r>
              <a:rPr lang="cs-CZ" b="1" dirty="0"/>
              <a:t>vyjádřit své stanovisko</a:t>
            </a:r>
            <a:r>
              <a:rPr lang="cs-CZ" dirty="0"/>
              <a:t>, anebo </a:t>
            </a:r>
            <a:r>
              <a:rPr lang="cs-CZ" b="1" dirty="0"/>
              <a:t>se vyjádřit k podkladům před vydáním rozhodnutí</a:t>
            </a:r>
            <a:r>
              <a:rPr lang="cs-CZ" dirty="0"/>
              <a:t>, o čem by měl být správním orgánem poučen </a:t>
            </a:r>
            <a:r>
              <a:rPr lang="cs-CZ" u="sng" dirty="0">
                <a:hlinkClick r:id="rId3"/>
              </a:rPr>
              <a:t>(7)</a:t>
            </a:r>
            <a:r>
              <a:rPr lang="cs-CZ" dirty="0"/>
              <a:t> </a:t>
            </a:r>
            <a:r>
              <a:rPr lang="cs-CZ" dirty="0" smtClean="0"/>
              <a:t/>
            </a:r>
            <a:br>
              <a:rPr lang="cs-CZ" dirty="0" smtClean="0"/>
            </a:br>
            <a:r>
              <a:rPr lang="cs-CZ" dirty="0" smtClean="0"/>
              <a:t>a </a:t>
            </a:r>
            <a:r>
              <a:rPr lang="cs-CZ" dirty="0"/>
              <a:t>následně správní orgán ukončí shromažďování podkladů dalších. Po tomto ukončení by již podklady pro rozhodnutí neměly být dále doplňovány, </a:t>
            </a:r>
            <a:r>
              <a:rPr lang="cs-CZ" dirty="0" smtClean="0"/>
              <a:t/>
            </a:r>
            <a:br>
              <a:rPr lang="cs-CZ" dirty="0" smtClean="0"/>
            </a:br>
            <a:r>
              <a:rPr lang="cs-CZ" dirty="0" smtClean="0"/>
              <a:t>v </a:t>
            </a:r>
            <a:r>
              <a:rPr lang="cs-CZ" dirty="0"/>
              <a:t>opačném případě musí správní orgán opět vyzvat účastníky k novému vyjádření. Účastníkovi je daná možnost </a:t>
            </a:r>
            <a:r>
              <a:rPr lang="cs-CZ" b="1" dirty="0"/>
              <a:t>vyjádřit se i k podanému odvolání protistranou</a:t>
            </a:r>
            <a:r>
              <a:rPr lang="cs-CZ" dirty="0"/>
              <a:t>.</a:t>
            </a:r>
          </a:p>
          <a:p>
            <a:endParaRPr lang="cs-CZ" dirty="0" smtClean="0"/>
          </a:p>
        </p:txBody>
      </p:sp>
      <p:pic>
        <p:nvPicPr>
          <p:cNvPr id="9218" name="Picture 2" descr="Výsledek obrázku pro problém"/>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720292" y="2567835"/>
            <a:ext cx="1972182" cy="259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8002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9</a:t>
            </a:fld>
            <a:endParaRPr lang="cs-CZ"/>
          </a:p>
        </p:txBody>
      </p:sp>
      <p:sp>
        <p:nvSpPr>
          <p:cNvPr id="9" name="TextovéPole 8"/>
          <p:cNvSpPr txBox="1"/>
          <p:nvPr/>
        </p:nvSpPr>
        <p:spPr>
          <a:xfrm>
            <a:off x="838200" y="2179528"/>
            <a:ext cx="7456018" cy="1754326"/>
          </a:xfrm>
          <a:prstGeom prst="rect">
            <a:avLst/>
          </a:prstGeom>
          <a:noFill/>
        </p:spPr>
        <p:txBody>
          <a:bodyPr wrap="square" rtlCol="0">
            <a:spAutoFit/>
          </a:bodyPr>
          <a:lstStyle/>
          <a:p>
            <a:pPr algn="just" fontAlgn="base"/>
            <a:r>
              <a:rPr lang="cs-CZ" b="1" dirty="0">
                <a:solidFill>
                  <a:schemeClr val="accent5">
                    <a:lumMod val="50000"/>
                  </a:schemeClr>
                </a:solidFill>
              </a:rPr>
              <a:t>7) Právo domáhat se ochrany před nečinností správního orgánu</a:t>
            </a:r>
            <a:endParaRPr lang="cs-CZ" dirty="0">
              <a:solidFill>
                <a:schemeClr val="accent5">
                  <a:lumMod val="50000"/>
                </a:schemeClr>
              </a:solidFill>
            </a:endParaRPr>
          </a:p>
          <a:p>
            <a:pPr algn="just" fontAlgn="base"/>
            <a:r>
              <a:rPr lang="cs-CZ" dirty="0"/>
              <a:t>Toto právo lze uplatňovat, pokud </a:t>
            </a:r>
            <a:r>
              <a:rPr lang="cs-CZ" b="1" dirty="0"/>
              <a:t>uplynula lhůta pro vydání rozhodnutí. </a:t>
            </a:r>
            <a:r>
              <a:rPr lang="cs-CZ" u="sng" dirty="0">
                <a:hlinkClick r:id="rId3"/>
              </a:rPr>
              <a:t>(8)</a:t>
            </a:r>
            <a:r>
              <a:rPr lang="cs-CZ" b="1" dirty="0"/>
              <a:t> </a:t>
            </a:r>
            <a:r>
              <a:rPr lang="cs-CZ" b="1" dirty="0" smtClean="0"/>
              <a:t/>
            </a:r>
            <a:br>
              <a:rPr lang="cs-CZ" b="1" dirty="0" smtClean="0"/>
            </a:br>
            <a:endParaRPr lang="cs-CZ" b="1" dirty="0" smtClean="0"/>
          </a:p>
          <a:p>
            <a:pPr algn="just" fontAlgn="base"/>
            <a:r>
              <a:rPr lang="cs-CZ" dirty="0" smtClean="0"/>
              <a:t>V </a:t>
            </a:r>
            <a:r>
              <a:rPr lang="cs-CZ" dirty="0"/>
              <a:t>rámci ochrany před nečinností se účastník dále může domáhat vydání tzv. </a:t>
            </a:r>
            <a:r>
              <a:rPr lang="cs-CZ" b="1" dirty="0"/>
              <a:t>mezitímního rozhodnutí</a:t>
            </a:r>
            <a:r>
              <a:rPr lang="cs-CZ" dirty="0"/>
              <a:t> nebo </a:t>
            </a:r>
            <a:r>
              <a:rPr lang="cs-CZ" b="1" dirty="0"/>
              <a:t>rozhodnutí v části věci. </a:t>
            </a:r>
            <a:r>
              <a:rPr lang="cs-CZ" u="sng" dirty="0">
                <a:hlinkClick r:id="rId4"/>
              </a:rPr>
              <a:t>(9)</a:t>
            </a:r>
            <a:endParaRPr lang="cs-CZ" dirty="0"/>
          </a:p>
          <a:p>
            <a:endParaRPr lang="cs-CZ" dirty="0" smtClean="0"/>
          </a:p>
        </p:txBody>
      </p:sp>
      <p:pic>
        <p:nvPicPr>
          <p:cNvPr id="8194" name="Picture 2" descr="Související obráze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93455" y="2179528"/>
            <a:ext cx="3479436" cy="259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5279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TotalTime>
  <Words>228</Words>
  <Application>Microsoft Office PowerPoint</Application>
  <PresentationFormat>Širokoúhlá obrazovka</PresentationFormat>
  <Paragraphs>72</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Times New Roman</vt:lpstr>
      <vt:lpstr>Motiv Office</vt:lpstr>
      <vt:lpstr>PRÁVA ÚČASTNÍKA SPRÁVNÍHO ŘÍZENÍ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ATC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 Politiky stárnutí  na krajích</dc:title>
  <dc:creator>uzivatel</dc:creator>
  <cp:lastModifiedBy>uzivatel</cp:lastModifiedBy>
  <cp:revision>42</cp:revision>
  <cp:lastPrinted>2017-09-11T12:55:46Z</cp:lastPrinted>
  <dcterms:created xsi:type="dcterms:W3CDTF">2017-09-11T09:54:58Z</dcterms:created>
  <dcterms:modified xsi:type="dcterms:W3CDTF">2018-04-19T05:24:23Z</dcterms:modified>
  <cp:contentStatus>Konečný</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