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5" r:id="rId5"/>
    <p:sldId id="266" r:id="rId6"/>
    <p:sldId id="269" r:id="rId7"/>
    <p:sldId id="267" r:id="rId8"/>
    <p:sldId id="259" r:id="rId9"/>
    <p:sldId id="260" r:id="rId10"/>
    <p:sldId id="270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18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6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14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32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47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66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0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6996-94FD-4D34-8E8B-813DE0E8D2A6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87E6-5B34-4867-AE78-D20E6F74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tpbrno" TargetMode="External"/><Relationship Id="rId2" Type="http://schemas.openxmlformats.org/officeDocument/2006/relationships/hyperlink" Target="http://www.stp-brno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jpe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1481" y="2082266"/>
            <a:ext cx="10966461" cy="192855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SVAZ TĚLESNĚ POSTIŽENÝCH v ČESKÉ REPUBLICE z. s. </a:t>
            </a:r>
            <a:br>
              <a:rPr lang="cs-CZ" sz="4000" dirty="0">
                <a:solidFill>
                  <a:srgbClr val="002060"/>
                </a:solidFill>
              </a:rPr>
            </a:br>
            <a:r>
              <a:rPr lang="cs-CZ" sz="4400" dirty="0">
                <a:solidFill>
                  <a:srgbClr val="002060"/>
                </a:solidFill>
              </a:rPr>
              <a:t>městská organizace BRNO, </a:t>
            </a:r>
            <a:br>
              <a:rPr lang="cs-CZ" sz="4400" dirty="0">
                <a:solidFill>
                  <a:srgbClr val="002060"/>
                </a:solidFill>
              </a:rPr>
            </a:br>
            <a:r>
              <a:rPr lang="cs-CZ" sz="4400" dirty="0">
                <a:solidFill>
                  <a:srgbClr val="002060"/>
                </a:solidFill>
              </a:rPr>
              <a:t>Mečová 5, 602 00 Brno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9490" y="2269375"/>
            <a:ext cx="9144000" cy="3890356"/>
          </a:xfrm>
        </p:spPr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www.stp-brno.cz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www.facebook.com/stpbrno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00" y="2767995"/>
            <a:ext cx="1251417" cy="11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345016" y="1603393"/>
            <a:ext cx="7755914" cy="4805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Kontakt: 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Svaz tělesně postižených v České republice z. s. městská organizace Brno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Mečová 5, 602 00 Brno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Telefon: 542 212 657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Mobil: 733 754 233 – odborné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poradenství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Mobil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732 477 600 – sociálně aktivizační služby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E-mail: info@stp-brno.cz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345016" y="1603393"/>
            <a:ext cx="7772400" cy="3594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Děkuji za pozornost.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71" y="3988105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192616" y="1450993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6"/>
          <p:cNvSpPr txBox="1">
            <a:spLocks/>
          </p:cNvSpPr>
          <p:nvPr/>
        </p:nvSpPr>
        <p:spPr>
          <a:xfrm>
            <a:off x="2345016" y="1603392"/>
            <a:ext cx="7772400" cy="4860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Kdo jsme?</a:t>
            </a:r>
          </a:p>
          <a:p>
            <a:pPr algn="just">
              <a:buNone/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Svaz </a:t>
            </a:r>
            <a:r>
              <a:rPr lang="cs-CZ" sz="1400" dirty="0">
                <a:solidFill>
                  <a:srgbClr val="002060"/>
                </a:solidFill>
              </a:rPr>
              <a:t>tělesně postižených v České republice z. s</a:t>
            </a:r>
            <a:r>
              <a:rPr lang="cs-CZ" sz="1400" dirty="0" smtClean="0">
                <a:solidFill>
                  <a:srgbClr val="002060"/>
                </a:solidFill>
              </a:rPr>
              <a:t>., poskytuje </a:t>
            </a:r>
            <a:r>
              <a:rPr lang="cs-CZ" sz="1400" dirty="0">
                <a:solidFill>
                  <a:srgbClr val="002060"/>
                </a:solidFill>
              </a:rPr>
              <a:t>pomoc a podporu </a:t>
            </a:r>
            <a:r>
              <a:rPr lang="cs-CZ" sz="1400" dirty="0" smtClean="0">
                <a:solidFill>
                  <a:srgbClr val="002060"/>
                </a:solidFill>
              </a:rPr>
              <a:t>fyzickým osobám </a:t>
            </a:r>
            <a:r>
              <a:rPr lang="cs-CZ" sz="1400" dirty="0">
                <a:solidFill>
                  <a:srgbClr val="002060"/>
                </a:solidFill>
              </a:rPr>
              <a:t>v nepříznivé sociální situaci prostřednictvím sociální služby sociálního </a:t>
            </a:r>
            <a:r>
              <a:rPr lang="cs-CZ" sz="1400" dirty="0" smtClean="0">
                <a:solidFill>
                  <a:srgbClr val="002060"/>
                </a:solidFill>
              </a:rPr>
              <a:t>poradenství a sociálně aktivizačních služeb.</a:t>
            </a:r>
            <a:endParaRPr lang="cs-CZ" sz="1400" dirty="0">
              <a:solidFill>
                <a:srgbClr val="002060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cs-CZ" sz="1400" dirty="0">
                <a:solidFill>
                  <a:srgbClr val="002060"/>
                </a:solidFill>
              </a:rPr>
              <a:t>Počátky vzniku Svazu tělesně postižených v České </a:t>
            </a:r>
            <a:r>
              <a:rPr lang="cs-CZ" sz="1400" dirty="0" smtClean="0">
                <a:solidFill>
                  <a:srgbClr val="002060"/>
                </a:solidFill>
              </a:rPr>
              <a:t>republice </a:t>
            </a:r>
            <a:r>
              <a:rPr lang="cs-CZ" sz="1400" dirty="0">
                <a:solidFill>
                  <a:srgbClr val="002060"/>
                </a:solidFill>
              </a:rPr>
              <a:t>z</a:t>
            </a:r>
            <a:r>
              <a:rPr lang="cs-CZ" sz="1400" dirty="0" smtClean="0">
                <a:solidFill>
                  <a:srgbClr val="002060"/>
                </a:solidFill>
              </a:rPr>
              <a:t>. s</a:t>
            </a:r>
            <a:r>
              <a:rPr lang="cs-CZ" sz="1400" dirty="0">
                <a:solidFill>
                  <a:srgbClr val="002060"/>
                </a:solidFill>
              </a:rPr>
              <a:t>. sahají do roku 1990, kdy se rozhodovalo o zrušení Svazu invalidů, organizace sdružující zdravotně postižené osoby bez ohledu na druh postižení, a o vytvoření právního nástupce této společenské organizace. </a:t>
            </a:r>
          </a:p>
          <a:p>
            <a:pPr algn="just">
              <a:buFont typeface="Arial" charset="0"/>
              <a:buNone/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Právním </a:t>
            </a:r>
            <a:r>
              <a:rPr lang="cs-CZ" sz="1400" dirty="0">
                <a:solidFill>
                  <a:srgbClr val="002060"/>
                </a:solidFill>
              </a:rPr>
              <a:t>nástupcem Svazu invalidů se stalo Sdružení zdravotně postižených v ČR, které sdružovalo nově vzniklé organizace, a to</a:t>
            </a:r>
            <a:r>
              <a:rPr lang="cs-CZ" sz="1400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Svaz </a:t>
            </a:r>
            <a:r>
              <a:rPr lang="cs-CZ" sz="1400" dirty="0">
                <a:solidFill>
                  <a:srgbClr val="002060"/>
                </a:solidFill>
              </a:rPr>
              <a:t>neslyšících a nedoslýchavých v ČR </a:t>
            </a:r>
          </a:p>
          <a:p>
            <a:pPr algn="just"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Svaz </a:t>
            </a:r>
            <a:r>
              <a:rPr lang="cs-CZ" sz="1400" dirty="0">
                <a:solidFill>
                  <a:srgbClr val="002060"/>
                </a:solidFill>
              </a:rPr>
              <a:t>postižených civilizačními chorobami v ČR </a:t>
            </a:r>
          </a:p>
          <a:p>
            <a:pPr algn="just"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Sjednocená </a:t>
            </a:r>
            <a:r>
              <a:rPr lang="cs-CZ" sz="1400" dirty="0">
                <a:solidFill>
                  <a:srgbClr val="002060"/>
                </a:solidFill>
              </a:rPr>
              <a:t>organizace nevidomých v </a:t>
            </a:r>
            <a:r>
              <a:rPr lang="cs-CZ" sz="1400" dirty="0" smtClean="0">
                <a:solidFill>
                  <a:srgbClr val="002060"/>
                </a:solidFill>
              </a:rPr>
              <a:t>ČR</a:t>
            </a:r>
          </a:p>
          <a:p>
            <a:pPr algn="just"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Svaz </a:t>
            </a:r>
            <a:r>
              <a:rPr lang="cs-CZ" sz="1400" dirty="0">
                <a:solidFill>
                  <a:srgbClr val="002060"/>
                </a:solidFill>
              </a:rPr>
              <a:t>tělesně postižených v České </a:t>
            </a:r>
            <a:r>
              <a:rPr lang="cs-CZ" sz="1400" dirty="0" smtClean="0">
                <a:solidFill>
                  <a:srgbClr val="002060"/>
                </a:solidFill>
              </a:rPr>
              <a:t>republice </a:t>
            </a:r>
            <a:endParaRPr lang="cs-CZ" sz="1400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r>
              <a:rPr lang="cs-CZ" sz="1400" dirty="0" smtClean="0">
                <a:solidFill>
                  <a:srgbClr val="002060"/>
                </a:solidFill>
              </a:rPr>
              <a:t>Dne </a:t>
            </a:r>
            <a:r>
              <a:rPr lang="cs-CZ" sz="1400" dirty="0">
                <a:solidFill>
                  <a:srgbClr val="002060"/>
                </a:solidFill>
              </a:rPr>
              <a:t>8. května 1990 došlo k registraci stanov Svazu Ministerstvem vnitra ČR. Svaz tělesně postižených </a:t>
            </a:r>
            <a:r>
              <a:rPr lang="cs-CZ" sz="1400" dirty="0" smtClean="0">
                <a:solidFill>
                  <a:srgbClr val="002060"/>
                </a:solidFill>
              </a:rPr>
              <a:t/>
            </a:r>
            <a:br>
              <a:rPr lang="cs-CZ" sz="1400" dirty="0" smtClean="0">
                <a:solidFill>
                  <a:srgbClr val="002060"/>
                </a:solidFill>
              </a:rPr>
            </a:br>
            <a:r>
              <a:rPr lang="cs-CZ" sz="1400" dirty="0" smtClean="0">
                <a:solidFill>
                  <a:srgbClr val="002060"/>
                </a:solidFill>
              </a:rPr>
              <a:t>v </a:t>
            </a:r>
            <a:r>
              <a:rPr lang="cs-CZ" sz="1400" dirty="0">
                <a:solidFill>
                  <a:srgbClr val="002060"/>
                </a:solidFill>
              </a:rPr>
              <a:t>České republice byl v tento den právně </a:t>
            </a:r>
            <a:r>
              <a:rPr lang="cs-CZ" sz="1400" dirty="0" smtClean="0">
                <a:solidFill>
                  <a:srgbClr val="002060"/>
                </a:solidFill>
              </a:rPr>
              <a:t>ustaven.</a:t>
            </a:r>
            <a:endParaRPr lang="cs-CZ" sz="1400" dirty="0">
              <a:solidFill>
                <a:srgbClr val="002060"/>
              </a:solidFill>
            </a:endParaRPr>
          </a:p>
        </p:txBody>
      </p:sp>
      <p:pic>
        <p:nvPicPr>
          <p:cNvPr id="11268" name="Picture 4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6" y="2441298"/>
            <a:ext cx="1629470" cy="16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94" y="249886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192616" y="1450993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6"/>
          <p:cNvSpPr txBox="1">
            <a:spLocks/>
          </p:cNvSpPr>
          <p:nvPr/>
        </p:nvSpPr>
        <p:spPr>
          <a:xfrm>
            <a:off x="2192616" y="1565815"/>
            <a:ext cx="8338159" cy="3782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Registrované </a:t>
            </a:r>
            <a:r>
              <a:rPr lang="cs-CZ" dirty="0" smtClean="0">
                <a:solidFill>
                  <a:srgbClr val="002060"/>
                </a:solidFill>
              </a:rPr>
              <a:t>služby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Sociální poradenství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Sociálně aktivizační služby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Fakultativní služby</a:t>
            </a:r>
          </a:p>
          <a:p>
            <a:pPr algn="ctr">
              <a:buFont typeface="Arial" charset="0"/>
              <a:buNone/>
              <a:defRPr/>
            </a:pPr>
            <a:endParaRPr lang="cs-CZ" sz="2400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Sociální služby poskytujeme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Osobám se zdravotním postižením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Seniorům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Osobám pečujícím 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1266" name="Picture 2" descr="Výsledek obrázku pro pacie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36" y="2414884"/>
            <a:ext cx="2591887" cy="25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192616" y="1450993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6"/>
          <p:cNvSpPr txBox="1">
            <a:spLocks/>
          </p:cNvSpPr>
          <p:nvPr/>
        </p:nvSpPr>
        <p:spPr>
          <a:xfrm>
            <a:off x="2345016" y="1603392"/>
            <a:ext cx="8502524" cy="4531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Sociální </a:t>
            </a:r>
            <a:r>
              <a:rPr lang="cs-CZ" b="1" dirty="0" smtClean="0">
                <a:solidFill>
                  <a:srgbClr val="002060"/>
                </a:solidFill>
              </a:rPr>
              <a:t>poradenství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cs-CZ" sz="1800" dirty="0" smtClean="0">
                <a:solidFill>
                  <a:srgbClr val="002060"/>
                </a:solidFill>
              </a:rPr>
              <a:t>	Svaz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dirty="0">
                <a:solidFill>
                  <a:srgbClr val="002060"/>
                </a:solidFill>
              </a:rPr>
              <a:t>tělesně postižených v České republice z. </a:t>
            </a:r>
            <a:r>
              <a:rPr lang="cs-CZ" sz="1800" dirty="0" smtClean="0">
                <a:solidFill>
                  <a:srgbClr val="002060"/>
                </a:solidFill>
              </a:rPr>
              <a:t>s. prostřednictvím poskytovaných služeb </a:t>
            </a:r>
            <a:r>
              <a:rPr lang="cs-CZ" sz="1800" b="1" dirty="0" smtClean="0">
                <a:solidFill>
                  <a:srgbClr val="002060"/>
                </a:solidFill>
              </a:rPr>
              <a:t>zvyšuje </a:t>
            </a:r>
            <a:r>
              <a:rPr lang="cs-CZ" sz="1800" b="1" dirty="0">
                <a:solidFill>
                  <a:srgbClr val="002060"/>
                </a:solidFill>
              </a:rPr>
              <a:t>a </a:t>
            </a:r>
            <a:r>
              <a:rPr lang="cs-CZ" sz="1800" b="1" dirty="0" smtClean="0">
                <a:solidFill>
                  <a:srgbClr val="002060"/>
                </a:solidFill>
              </a:rPr>
              <a:t>udržuje </a:t>
            </a:r>
            <a:r>
              <a:rPr lang="cs-CZ" sz="1800" b="1" dirty="0">
                <a:solidFill>
                  <a:srgbClr val="002060"/>
                </a:solidFill>
              </a:rPr>
              <a:t>informovanost osob </a:t>
            </a:r>
            <a:r>
              <a:rPr lang="cs-CZ" sz="1800" b="1" dirty="0" smtClean="0">
                <a:solidFill>
                  <a:srgbClr val="002060"/>
                </a:solidFill>
              </a:rPr>
              <a:t>se zdravotním postižením a  seniorů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 o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jejich právech a povinnostech prostřednictvím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sociálně právního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poradenství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a dalších služeb pro občany se zdravotním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postižením. Tím podporuje nezávislost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a samostatnost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osob se zdravotním postižením a seniorů. </a:t>
            </a: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sz="1600" i="1" dirty="0" smtClean="0">
                <a:solidFill>
                  <a:srgbClr val="002060"/>
                </a:solidFill>
              </a:rPr>
              <a:t>Za poskytnutí sociálního poradenství klienti neplatí.</a:t>
            </a:r>
          </a:p>
          <a:p>
            <a:r>
              <a:rPr lang="cs-CZ" sz="1600" i="1" dirty="0" smtClean="0">
                <a:solidFill>
                  <a:srgbClr val="002060"/>
                </a:solidFill>
              </a:rPr>
              <a:t>Klienti mají právo vystupovat anonymně.</a:t>
            </a:r>
          </a:p>
          <a:p>
            <a:r>
              <a:rPr lang="cs-CZ" sz="1600" i="1" dirty="0" smtClean="0">
                <a:solidFill>
                  <a:srgbClr val="002060"/>
                </a:solidFill>
              </a:rPr>
              <a:t>Doporučujeme termín návštěvy předem objednat.</a:t>
            </a:r>
            <a:r>
              <a:rPr lang="cs-CZ" sz="1600" b="1" i="1" dirty="0" smtClean="0">
                <a:solidFill>
                  <a:srgbClr val="002060"/>
                </a:solidFill>
              </a:rPr>
              <a:t> </a:t>
            </a:r>
            <a:endParaRPr lang="cs-CZ" sz="1600" i="1" dirty="0" smtClean="0">
              <a:solidFill>
                <a:srgbClr val="002060"/>
              </a:solidFill>
            </a:endParaRPr>
          </a:p>
          <a:p>
            <a:r>
              <a:rPr lang="cs-CZ" sz="1600" i="1" dirty="0" smtClean="0">
                <a:solidFill>
                  <a:srgbClr val="002060"/>
                </a:solidFill>
              </a:rPr>
              <a:t>Můžete nás navštívit opakovaně.</a:t>
            </a:r>
            <a:br>
              <a:rPr lang="cs-CZ" sz="1600" i="1" dirty="0" smtClean="0">
                <a:solidFill>
                  <a:srgbClr val="002060"/>
                </a:solidFill>
              </a:rPr>
            </a:br>
            <a:endParaRPr lang="cs-CZ" sz="1600" i="1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cs-CZ" sz="1600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95" y="3967665"/>
            <a:ext cx="2600345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315188" y="1456605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6"/>
          <p:cNvSpPr txBox="1">
            <a:spLocks/>
          </p:cNvSpPr>
          <p:nvPr/>
        </p:nvSpPr>
        <p:spPr>
          <a:xfrm>
            <a:off x="2345016" y="1603393"/>
            <a:ext cx="7772400" cy="3519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Sociálně aktivizační služby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Ergoterapie</a:t>
            </a:r>
          </a:p>
          <a:p>
            <a:pPr algn="ctr"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Hrátky s pamětí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Tvořivá setkání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Základy komunikace v anglickém jazyce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Základy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práce s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PC/notebookem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2974" y="4501674"/>
            <a:ext cx="1764934" cy="24529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t="133" r="30434" b="26391"/>
          <a:stretch/>
        </p:blipFill>
        <p:spPr>
          <a:xfrm>
            <a:off x="294819" y="617805"/>
            <a:ext cx="1074732" cy="20254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13699" r="20974" b="6302"/>
          <a:stretch/>
        </p:blipFill>
        <p:spPr>
          <a:xfrm>
            <a:off x="294819" y="3998153"/>
            <a:ext cx="1744339" cy="26104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4814" r="22609" b="7150"/>
          <a:stretch/>
        </p:blipFill>
        <p:spPr>
          <a:xfrm>
            <a:off x="9572989" y="537566"/>
            <a:ext cx="2051594" cy="252703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23" y="4846876"/>
            <a:ext cx="2361065" cy="17637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09" y="4845666"/>
            <a:ext cx="2335374" cy="17515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09" y="3092405"/>
            <a:ext cx="2335374" cy="172546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16" y="4845666"/>
            <a:ext cx="2316766" cy="175153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75" y="2269210"/>
            <a:ext cx="1731523" cy="129864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9" y="2668385"/>
            <a:ext cx="1744868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8" r="1330"/>
          <a:stretch/>
        </p:blipFill>
        <p:spPr>
          <a:xfrm>
            <a:off x="6526681" y="2585258"/>
            <a:ext cx="5425309" cy="422849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192616" y="1450993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6"/>
          <p:cNvSpPr txBox="1">
            <a:spLocks/>
          </p:cNvSpPr>
          <p:nvPr/>
        </p:nvSpPr>
        <p:spPr>
          <a:xfrm>
            <a:off x="2345016" y="1603393"/>
            <a:ext cx="7772400" cy="3519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Sociálně aktivizační služby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Ergoterapie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4" y="2787772"/>
            <a:ext cx="2409544" cy="17743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60" y="2780250"/>
            <a:ext cx="2364104" cy="177307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6" r="11886" b="28671"/>
          <a:stretch/>
        </p:blipFill>
        <p:spPr>
          <a:xfrm>
            <a:off x="5403856" y="2585257"/>
            <a:ext cx="2800212" cy="19798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2264"/>
          <a:stretch/>
        </p:blipFill>
        <p:spPr>
          <a:xfrm>
            <a:off x="7179231" y="4593169"/>
            <a:ext cx="2692514" cy="222058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4" y="984290"/>
            <a:ext cx="2418500" cy="177243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67" y="332909"/>
            <a:ext cx="2924723" cy="219354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16322"/>
          <a:stretch/>
        </p:blipFill>
        <p:spPr>
          <a:xfrm>
            <a:off x="556023" y="4593168"/>
            <a:ext cx="3462893" cy="222454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4658"/>
          <a:stretch/>
        </p:blipFill>
        <p:spPr>
          <a:xfrm>
            <a:off x="4052382" y="4593168"/>
            <a:ext cx="3093384" cy="2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192616" y="1450993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6"/>
          <p:cNvSpPr txBox="1">
            <a:spLocks/>
          </p:cNvSpPr>
          <p:nvPr/>
        </p:nvSpPr>
        <p:spPr>
          <a:xfrm>
            <a:off x="2345016" y="1603392"/>
            <a:ext cx="7620000" cy="4414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Fakultativní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 ostatní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služby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Rehabilitační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pobyty pro </a:t>
            </a:r>
          </a:p>
          <a:p>
            <a:pPr>
              <a:defRPr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soby se zdravotním postižením 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sz="1800" i="1" dirty="0" smtClean="0">
                <a:solidFill>
                  <a:schemeClr val="accent5">
                    <a:lumMod val="50000"/>
                  </a:schemeClr>
                </a:solidFill>
              </a:rPr>
              <a:t>Vozíčkáři, Rodiče a děti)</a:t>
            </a:r>
          </a:p>
          <a:p>
            <a:pPr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Seniory</a:t>
            </a:r>
          </a:p>
          <a:p>
            <a:pPr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Zdravotní plavání</a:t>
            </a:r>
          </a:p>
          <a:p>
            <a:pPr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Zdravotní cvičení</a:t>
            </a:r>
          </a:p>
          <a:p>
            <a:pPr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Poznávací a vzdělávací zájezdy</a:t>
            </a:r>
          </a:p>
          <a:p>
            <a:pPr>
              <a:defRPr/>
            </a:pP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Enviromentální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výchova dospělých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192616" y="1450993"/>
            <a:ext cx="7772400" cy="29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Pů</a:t>
            </a:r>
            <a:r>
              <a:rPr lang="cs-CZ" dirty="0" smtClean="0">
                <a:solidFill>
                  <a:srgbClr val="002060"/>
                </a:solidFill>
              </a:rPr>
              <a:t>jčovna kompenzačních pomůcek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Křenová 19, 602 00 Brno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/bývalý areál MOSILANY, budova 12 A/.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Katalog kompenzačních pomůcek: www.stp-brno.cz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Kontakt: Mgr. M. Sedláčková, telefon: 542 212 657, mobil: 733 754 233</a:t>
            </a:r>
          </a:p>
          <a:p>
            <a:pPr algn="ctr">
              <a:buFont typeface="Arial" charset="0"/>
              <a:buNone/>
              <a:defRPr/>
            </a:pPr>
            <a:r>
              <a:rPr lang="cs-CZ" sz="1600" dirty="0" smtClean="0">
                <a:solidFill>
                  <a:srgbClr val="002060"/>
                </a:solidFill>
              </a:rPr>
              <a:t>Pracovní doba: </a:t>
            </a:r>
            <a:r>
              <a:rPr lang="cs-CZ" sz="1600" dirty="0">
                <a:solidFill>
                  <a:srgbClr val="002060"/>
                </a:solidFill>
              </a:rPr>
              <a:t>P</a:t>
            </a:r>
            <a:r>
              <a:rPr lang="cs-CZ" sz="1600" dirty="0" smtClean="0">
                <a:solidFill>
                  <a:srgbClr val="002060"/>
                </a:solidFill>
              </a:rPr>
              <a:t>ondělí – Pátek 7:00 – 15:00 hodin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Zástupný symbol pro obsah 4" descr="_MG_0154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19" y="4066228"/>
            <a:ext cx="3020828" cy="2341782"/>
          </a:xfrm>
          <a:prstGeom prst="rect">
            <a:avLst/>
          </a:prstGeom>
        </p:spPr>
      </p:pic>
      <p:pic>
        <p:nvPicPr>
          <p:cNvPr id="5" name="Zástupný symbol pro obsah 4" descr="_MG_0149.JP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4668" y="4066228"/>
            <a:ext cx="2860807" cy="2371192"/>
          </a:xfrm>
          <a:prstGeom prst="rect">
            <a:avLst/>
          </a:prstGeom>
        </p:spPr>
      </p:pic>
      <p:pic>
        <p:nvPicPr>
          <p:cNvPr id="6" name="Zástupný symbol pro obsah 4" descr="_MG_0148.JPG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304" y="4066228"/>
            <a:ext cx="3209991" cy="2341782"/>
          </a:xfrm>
          <a:prstGeom prst="rect">
            <a:avLst/>
          </a:prstGeom>
        </p:spPr>
      </p:pic>
      <p:pic>
        <p:nvPicPr>
          <p:cNvPr id="7" name="Picture 5" descr="postel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19" y="369564"/>
            <a:ext cx="2819797" cy="1524192"/>
          </a:xfrm>
          <a:prstGeom prst="rect">
            <a:avLst/>
          </a:prstGeom>
          <a:noFill/>
        </p:spPr>
      </p:pic>
      <p:pic>
        <p:nvPicPr>
          <p:cNvPr id="8" name="irc_mi" descr="vozik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3052" y="314804"/>
            <a:ext cx="2262423" cy="2128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Zástupný symbol pro obsah 4" descr="_MG_0162.JPG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4079" y="2599452"/>
            <a:ext cx="1921395" cy="1337696"/>
          </a:xfrm>
          <a:prstGeom prst="rect">
            <a:avLst/>
          </a:prstGeom>
        </p:spPr>
      </p:pic>
      <p:pic>
        <p:nvPicPr>
          <p:cNvPr id="10" name="Zástupný symbol pro obsah 4" descr="_MG_0143.JPG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919" y="2195886"/>
            <a:ext cx="2169547" cy="1668117"/>
          </a:xfrm>
          <a:prstGeom prst="rect">
            <a:avLst/>
          </a:prstGeom>
        </p:spPr>
      </p:pic>
      <p:pic>
        <p:nvPicPr>
          <p:cNvPr id="11" name="Picture 2" descr="C:\Documents and Settings\Martina\Plocha\DCIM\100CANON\IMG_6772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4759" y="4066228"/>
            <a:ext cx="2004475" cy="236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6128"/>
            <a:ext cx="5781043" cy="1061255"/>
          </a:xfrm>
          <a:prstGeom prst="rect">
            <a:avLst/>
          </a:prstGeom>
        </p:spPr>
      </p:pic>
      <p:sp>
        <p:nvSpPr>
          <p:cNvPr id="3" name="Zástupný symbol pro text 6"/>
          <p:cNvSpPr txBox="1">
            <a:spLocks/>
          </p:cNvSpPr>
          <p:nvPr/>
        </p:nvSpPr>
        <p:spPr>
          <a:xfrm>
            <a:off x="2345015" y="1603392"/>
            <a:ext cx="7777179" cy="4574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Pracovní doba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Odborné sociální poradenství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Pondělí – Pátek 7:00 – 15:00 hodin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Sociálně aktivizační služby</a:t>
            </a:r>
          </a:p>
          <a:p>
            <a:pPr algn="ctr">
              <a:buFont typeface="Arial" charset="0"/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pondělí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: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10:00 - 15:00 hodin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    úterý:     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10:00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- 18:00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hodin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středa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: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7:00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- 15:00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hodin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čtvrtek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: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 7:00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- 15:00 hodin</a:t>
            </a:r>
          </a:p>
          <a:p>
            <a:pPr algn="ctr">
              <a:buFont typeface="Arial" charset="0"/>
              <a:buNone/>
              <a:defRPr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176</Words>
  <Application>Microsoft Office PowerPoint</Application>
  <PresentationFormat>Širokoúhlá obrazovka</PresentationFormat>
  <Paragraphs>76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SVAZ TĚLESNĚ POSTIŽENÝCH v ČESKÉ REPUBLICE z. s.  městská organizace BRNO,  Mečová 5, 602 00 Brno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 TĚLESNĚ POSTIŽENÝCH  v ČESKÉ REPUBLICE z. s.  městská organizace BRNO, Mečová 5, 602 00 Brno</dc:title>
  <dc:creator>uzivatel</dc:creator>
  <cp:lastModifiedBy>uzivatel</cp:lastModifiedBy>
  <cp:revision>40</cp:revision>
  <dcterms:created xsi:type="dcterms:W3CDTF">2018-03-21T09:18:24Z</dcterms:created>
  <dcterms:modified xsi:type="dcterms:W3CDTF">2018-04-04T09:11:04Z</dcterms:modified>
</cp:coreProperties>
</file>