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70" r:id="rId4"/>
    <p:sldId id="269" r:id="rId5"/>
    <p:sldId id="268" r:id="rId6"/>
    <p:sldId id="271" r:id="rId7"/>
    <p:sldId id="272" r:id="rId8"/>
    <p:sldId id="275" r:id="rId9"/>
    <p:sldId id="273" r:id="rId10"/>
    <p:sldId id="279" r:id="rId11"/>
    <p:sldId id="280" r:id="rId12"/>
    <p:sldId id="281" r:id="rId13"/>
    <p:sldId id="282" r:id="rId14"/>
    <p:sldId id="278" r:id="rId15"/>
  </p:sldIdLst>
  <p:sldSz cx="12192000" cy="6858000"/>
  <p:notesSz cx="6888163"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97FE8A54-9FC2-48C7-9BF7-F95B22140479}" type="datetimeFigureOut">
              <a:rPr lang="cs-CZ" smtClean="0"/>
              <a:t>19.04.2018</a:t>
            </a:fld>
            <a:endParaRPr lang="cs-CZ"/>
          </a:p>
        </p:txBody>
      </p:sp>
      <p:sp>
        <p:nvSpPr>
          <p:cNvPr id="4" name="Zástupný symbol pro zápatí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20D7D14F-F3AB-42B6-BFD8-0E080C9FDF1D}" type="slidenum">
              <a:rPr lang="cs-CZ" smtClean="0"/>
              <a:t>‹#›</a:t>
            </a:fld>
            <a:endParaRPr lang="cs-CZ"/>
          </a:p>
        </p:txBody>
      </p:sp>
    </p:spTree>
    <p:extLst>
      <p:ext uri="{BB962C8B-B14F-4D97-AF65-F5344CB8AC3E}">
        <p14:creationId xmlns:p14="http://schemas.microsoft.com/office/powerpoint/2010/main" val="420784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59F03B78-6725-433F-BEBF-44CC4B1C0225}" type="datetimeFigureOut">
              <a:rPr lang="cs-CZ" smtClean="0"/>
              <a:t>19.04.2018</a:t>
            </a:fld>
            <a:endParaRPr lang="cs-CZ"/>
          </a:p>
        </p:txBody>
      </p:sp>
      <p:sp>
        <p:nvSpPr>
          <p:cNvPr id="4" name="Zástupný symbol pro obrázek snímku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cs-CZ"/>
          </a:p>
        </p:txBody>
      </p:sp>
      <p:sp>
        <p:nvSpPr>
          <p:cNvPr id="5" name="Zástupný symbol pro poznámky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D013906C-1F21-4DF6-AB46-D04582FB987D}" type="slidenum">
              <a:rPr lang="cs-CZ" smtClean="0"/>
              <a:t>‹#›</a:t>
            </a:fld>
            <a:endParaRPr lang="cs-CZ"/>
          </a:p>
        </p:txBody>
      </p:sp>
    </p:spTree>
    <p:extLst>
      <p:ext uri="{BB962C8B-B14F-4D97-AF65-F5344CB8AC3E}">
        <p14:creationId xmlns:p14="http://schemas.microsoft.com/office/powerpoint/2010/main" val="171997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AFFEA13-28D4-4D6A-AF60-E9AF0772B076}"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185890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F3EF82-98AA-4135-B2BB-D74BAD5D869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24049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AA69D9-30D5-49C0-B0A5-AF6B74413D24}"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1429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B278D35-10E3-4ED2-BC2E-4C79792BCA1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698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DB92EF9-712B-47B0-9640-E9234DD74161}"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6154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06484-E185-4607-97B3-581D356ABD5E}"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48810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4552F-790D-4A01-9AAA-766353F90249}" type="datetime1">
              <a:rPr lang="cs-CZ" smtClean="0"/>
              <a:t>19.04.2018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47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3CDE17-98B5-4649-8B30-4F3ECAC172B3}" type="datetime1">
              <a:rPr lang="cs-CZ" smtClean="0"/>
              <a:t>19.04.2018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42303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52910C-658F-4647-8EFA-7B5C826F9223}" type="datetime1">
              <a:rPr lang="cs-CZ" smtClean="0"/>
              <a:t>19.04.2018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68360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86B48CC-8175-425D-9864-2660E0900061}"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92140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F8C0000-B774-4465-9505-260236306205}"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23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A078F-95C9-4AA1-837B-E0FF0C4BC5B4}" type="datetime1">
              <a:rPr lang="cs-CZ" smtClean="0"/>
              <a:t>19.04.2018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D24F5-2049-4318-B8A3-A5DD1A7CD7FA}" type="slidenum">
              <a:rPr lang="cs-CZ" smtClean="0"/>
              <a:t>‹#›</a:t>
            </a:fld>
            <a:endParaRPr lang="cs-CZ"/>
          </a:p>
        </p:txBody>
      </p:sp>
    </p:spTree>
    <p:extLst>
      <p:ext uri="{BB962C8B-B14F-4D97-AF65-F5344CB8AC3E}">
        <p14:creationId xmlns:p14="http://schemas.microsoft.com/office/powerpoint/2010/main" val="3695930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mailto:milena.sedlackova@stp-brno.cz"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781396"/>
            <a:ext cx="9144000" cy="2874580"/>
          </a:xfrm>
        </p:spPr>
        <p:txBody>
          <a:bodyPr>
            <a:normAutofit fontScale="90000"/>
          </a:bodyPr>
          <a:lstStyle/>
          <a:p>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a:t/>
            </a:r>
            <a:br>
              <a:rPr lang="cs-CZ" dirty="0"/>
            </a:br>
            <a:r>
              <a:rPr lang="cs-CZ" dirty="0" smtClean="0"/>
              <a:t/>
            </a:r>
            <a:br>
              <a:rPr lang="cs-CZ" dirty="0" smtClean="0"/>
            </a:br>
            <a:r>
              <a:rPr lang="cs-CZ" dirty="0" smtClean="0"/>
              <a:t/>
            </a:r>
            <a:br>
              <a:rPr lang="cs-CZ" dirty="0" smtClean="0"/>
            </a:br>
            <a:r>
              <a:rPr lang="cs-CZ" dirty="0" smtClean="0">
                <a:solidFill>
                  <a:srgbClr val="002060"/>
                </a:solidFill>
              </a:rPr>
              <a:t>NA </a:t>
            </a:r>
            <a:r>
              <a:rPr lang="cs-CZ" dirty="0">
                <a:solidFill>
                  <a:srgbClr val="002060"/>
                </a:solidFill>
              </a:rPr>
              <a:t>CO NEZAPOMENOUT, </a:t>
            </a:r>
            <a:r>
              <a:rPr lang="cs-CZ" dirty="0" smtClean="0">
                <a:solidFill>
                  <a:srgbClr val="002060"/>
                </a:solidFill>
              </a:rPr>
              <a:t/>
            </a:r>
            <a:br>
              <a:rPr lang="cs-CZ" dirty="0" smtClean="0">
                <a:solidFill>
                  <a:srgbClr val="002060"/>
                </a:solidFill>
              </a:rPr>
            </a:br>
            <a:r>
              <a:rPr lang="cs-CZ" dirty="0" smtClean="0">
                <a:solidFill>
                  <a:srgbClr val="002060"/>
                </a:solidFill>
              </a:rPr>
              <a:t>ABY </a:t>
            </a:r>
            <a:r>
              <a:rPr lang="cs-CZ" dirty="0">
                <a:solidFill>
                  <a:srgbClr val="002060"/>
                </a:solidFill>
              </a:rPr>
              <a:t>SE VÁM PÉČE O BLÍZKÉ ZAPOČETLA DO DŮCHODU?</a:t>
            </a:r>
            <a:r>
              <a:rPr lang="cs-CZ" b="1" dirty="0">
                <a:solidFill>
                  <a:schemeClr val="accent5">
                    <a:lumMod val="50000"/>
                  </a:schemeClr>
                </a:solidFill>
              </a:rPr>
              <a:t/>
            </a:r>
            <a:br>
              <a:rPr lang="cs-CZ" b="1" dirty="0">
                <a:solidFill>
                  <a:schemeClr val="accent5">
                    <a:lumMod val="50000"/>
                  </a:schemeClr>
                </a:solidFill>
              </a:rPr>
            </a:br>
            <a:r>
              <a:rPr lang="cs-CZ" sz="1100" dirty="0"/>
              <a:t/>
            </a:r>
            <a:br>
              <a:rPr lang="cs-CZ" sz="1100" dirty="0"/>
            </a:br>
            <a:r>
              <a:rPr lang="cs-CZ" sz="1100" dirty="0">
                <a:solidFill>
                  <a:schemeClr val="accent5">
                    <a:lumMod val="50000"/>
                  </a:schemeClr>
                </a:solidFill>
              </a:rPr>
              <a:t/>
            </a:r>
            <a:br>
              <a:rPr lang="cs-CZ" sz="1100" dirty="0">
                <a:solidFill>
                  <a:schemeClr val="accent5">
                    <a:lumMod val="50000"/>
                  </a:schemeClr>
                </a:solidFill>
              </a:rPr>
            </a:br>
            <a:endParaRPr lang="cs-CZ" sz="1100" dirty="0">
              <a:solidFill>
                <a:schemeClr val="accent5">
                  <a:lumMod val="50000"/>
                </a:schemeClr>
              </a:solidFill>
            </a:endParaRPr>
          </a:p>
        </p:txBody>
      </p:sp>
      <p:sp>
        <p:nvSpPr>
          <p:cNvPr id="3" name="Podnadpis 2"/>
          <p:cNvSpPr>
            <a:spLocks noGrp="1"/>
          </p:cNvSpPr>
          <p:nvPr>
            <p:ph type="subTitle" idx="1"/>
          </p:nvPr>
        </p:nvSpPr>
        <p:spPr>
          <a:xfrm>
            <a:off x="1880048" y="3655976"/>
            <a:ext cx="8431904" cy="1547886"/>
          </a:xfrm>
        </p:spPr>
        <p:txBody>
          <a:bodyPr/>
          <a:lstStyle/>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0048" y="3655976"/>
            <a:ext cx="8431904" cy="1547886"/>
          </a:xfrm>
          <a:prstGeom prst="rect">
            <a:avLst/>
          </a:prstGeom>
        </p:spPr>
      </p:pic>
    </p:spTree>
    <p:extLst>
      <p:ext uri="{BB962C8B-B14F-4D97-AF65-F5344CB8AC3E}">
        <p14:creationId xmlns:p14="http://schemas.microsoft.com/office/powerpoint/2010/main" val="264901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10</a:t>
            </a:fld>
            <a:endParaRPr lang="cs-CZ"/>
          </a:p>
        </p:txBody>
      </p:sp>
      <p:sp>
        <p:nvSpPr>
          <p:cNvPr id="9" name="TextovéPole 8"/>
          <p:cNvSpPr txBox="1"/>
          <p:nvPr/>
        </p:nvSpPr>
        <p:spPr>
          <a:xfrm>
            <a:off x="838200" y="2179528"/>
            <a:ext cx="7554238" cy="3631763"/>
          </a:xfrm>
          <a:prstGeom prst="rect">
            <a:avLst/>
          </a:prstGeom>
          <a:noFill/>
        </p:spPr>
        <p:txBody>
          <a:bodyPr wrap="square" rtlCol="0">
            <a:spAutoFit/>
          </a:bodyPr>
          <a:lstStyle/>
          <a:p>
            <a:r>
              <a:rPr lang="cs-CZ" b="1" dirty="0">
                <a:solidFill>
                  <a:schemeClr val="accent5">
                    <a:lumMod val="50000"/>
                  </a:schemeClr>
                </a:solidFill>
              </a:rPr>
              <a:t>Jak se doba péče započte do důchodu</a:t>
            </a:r>
            <a:r>
              <a:rPr lang="cs-CZ" b="1" dirty="0" smtClean="0">
                <a:solidFill>
                  <a:schemeClr val="accent5">
                    <a:lumMod val="50000"/>
                  </a:schemeClr>
                </a:solidFill>
              </a:rPr>
              <a:t>?</a:t>
            </a:r>
            <a:endParaRPr lang="cs-CZ" dirty="0" smtClean="0">
              <a:solidFill>
                <a:schemeClr val="accent5">
                  <a:lumMod val="50000"/>
                </a:schemeClr>
              </a:solidFill>
            </a:endParaRPr>
          </a:p>
          <a:p>
            <a:pPr algn="just"/>
            <a:r>
              <a:rPr lang="cs-CZ" dirty="0"/>
              <a:t>U</a:t>
            </a:r>
            <a:r>
              <a:rPr lang="cs-CZ" dirty="0" smtClean="0"/>
              <a:t>stanovení</a:t>
            </a:r>
            <a:r>
              <a:rPr lang="cs-CZ" dirty="0"/>
              <a:t> </a:t>
            </a:r>
            <a:r>
              <a:rPr lang="cs-CZ" dirty="0" smtClean="0"/>
              <a:t>§ 19a zákona o důchodovém pojištění, </a:t>
            </a:r>
            <a:r>
              <a:rPr lang="cs-CZ" dirty="0"/>
              <a:t>podle kterého pokud náhradní doba péče o osobu závislou trvá aspoň 15 let, </a:t>
            </a:r>
            <a:r>
              <a:rPr lang="cs-CZ" dirty="0" smtClean="0"/>
              <a:t>považuje se </a:t>
            </a:r>
            <a:r>
              <a:rPr lang="cs-CZ" dirty="0"/>
              <a:t>pro stanovení osobního vyměřovacího základu pro výpočet důchodu tato doba </a:t>
            </a:r>
            <a:r>
              <a:rPr lang="cs-CZ" dirty="0" smtClean="0"/>
              <a:t>buď</a:t>
            </a:r>
          </a:p>
          <a:p>
            <a:pPr algn="just"/>
            <a:r>
              <a:rPr lang="cs-CZ" dirty="0" smtClean="0"/>
              <a:t> </a:t>
            </a:r>
          </a:p>
          <a:p>
            <a:pPr marL="285750" indent="-285750" algn="just">
              <a:buFont typeface="Arial" panose="020B0604020202020204" pitchFamily="34" charset="0"/>
              <a:buChar char="•"/>
            </a:pPr>
            <a:r>
              <a:rPr lang="cs-CZ" dirty="0" smtClean="0"/>
              <a:t>za </a:t>
            </a:r>
            <a:r>
              <a:rPr lang="cs-CZ" dirty="0"/>
              <a:t>dobu vyloučenou (a to i když se kryje s dobou pojištění, v níž jste měli příjmy z výdělečné činnosti, event. náhrady zahrnované do vyměřovacího základu), </a:t>
            </a:r>
            <a:endParaRPr lang="cs-CZ" dirty="0" smtClean="0"/>
          </a:p>
          <a:p>
            <a:pPr marL="285750" indent="-285750" algn="just">
              <a:buFont typeface="Arial" panose="020B0604020202020204" pitchFamily="34" charset="0"/>
              <a:buChar char="•"/>
            </a:pPr>
            <a:r>
              <a:rPr lang="cs-CZ" dirty="0" smtClean="0"/>
              <a:t>nebo </a:t>
            </a:r>
            <a:r>
              <a:rPr lang="cs-CZ" dirty="0"/>
              <a:t>za dobu pojištění, v níž jste měli příjmy citované ve zmíněném ustanovení.</a:t>
            </a:r>
          </a:p>
          <a:p>
            <a:pPr algn="just"/>
            <a:endParaRPr lang="cs-CZ" dirty="0"/>
          </a:p>
          <a:p>
            <a:pPr algn="just"/>
            <a:r>
              <a:rPr lang="cs-CZ" sz="1400" dirty="0"/>
              <a:t> </a:t>
            </a:r>
          </a:p>
          <a:p>
            <a:endParaRPr lang="cs-CZ" dirty="0" smtClean="0"/>
          </a:p>
        </p:txBody>
      </p:sp>
      <p:pic>
        <p:nvPicPr>
          <p:cNvPr id="1026" name="Picture 2" descr="VÃ½sledek obrÃ¡zku pro otaznÃ­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67313" y="2493818"/>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853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11</a:t>
            </a:fld>
            <a:endParaRPr lang="cs-CZ"/>
          </a:p>
        </p:txBody>
      </p:sp>
      <p:sp>
        <p:nvSpPr>
          <p:cNvPr id="9" name="TextovéPole 8"/>
          <p:cNvSpPr txBox="1"/>
          <p:nvPr/>
        </p:nvSpPr>
        <p:spPr>
          <a:xfrm>
            <a:off x="838200" y="2179528"/>
            <a:ext cx="7554238" cy="3693319"/>
          </a:xfrm>
          <a:prstGeom prst="rect">
            <a:avLst/>
          </a:prstGeom>
          <a:noFill/>
        </p:spPr>
        <p:txBody>
          <a:bodyPr wrap="square" rtlCol="0">
            <a:spAutoFit/>
          </a:bodyPr>
          <a:lstStyle/>
          <a:p>
            <a:r>
              <a:rPr lang="cs-CZ" b="1" dirty="0">
                <a:solidFill>
                  <a:schemeClr val="accent5">
                    <a:lumMod val="50000"/>
                  </a:schemeClr>
                </a:solidFill>
              </a:rPr>
              <a:t>Jak se doba péče započte do důchodu</a:t>
            </a:r>
            <a:r>
              <a:rPr lang="cs-CZ" b="1" dirty="0" smtClean="0">
                <a:solidFill>
                  <a:schemeClr val="accent5">
                    <a:lumMod val="50000"/>
                  </a:schemeClr>
                </a:solidFill>
              </a:rPr>
              <a:t>?</a:t>
            </a:r>
            <a:endParaRPr lang="cs-CZ" dirty="0" smtClean="0">
              <a:solidFill>
                <a:schemeClr val="accent5">
                  <a:lumMod val="50000"/>
                </a:schemeClr>
              </a:solidFill>
            </a:endParaRPr>
          </a:p>
          <a:p>
            <a:pPr algn="just"/>
            <a:r>
              <a:rPr lang="cs-CZ" dirty="0"/>
              <a:t>Pro účely osobního vyměřovacího základu se v tomto případě použije postup, který je pro vás výhodnější</a:t>
            </a:r>
            <a:r>
              <a:rPr lang="cs-CZ" dirty="0" smtClean="0"/>
              <a:t>.</a:t>
            </a:r>
          </a:p>
          <a:p>
            <a:pPr algn="just"/>
            <a:endParaRPr lang="cs-CZ" dirty="0"/>
          </a:p>
          <a:p>
            <a:pPr algn="just"/>
            <a:r>
              <a:rPr lang="cs-CZ" dirty="0" smtClean="0"/>
              <a:t>Vyloučenými </a:t>
            </a:r>
            <a:r>
              <a:rPr lang="cs-CZ" dirty="0"/>
              <a:t>dobami jsou také např. </a:t>
            </a:r>
            <a:endParaRPr lang="cs-CZ" dirty="0" smtClean="0"/>
          </a:p>
          <a:p>
            <a:pPr marL="285750" indent="-285750" algn="just">
              <a:buFont typeface="Arial" panose="020B0604020202020204" pitchFamily="34" charset="0"/>
              <a:buChar char="•"/>
            </a:pPr>
            <a:r>
              <a:rPr lang="cs-CZ" dirty="0" smtClean="0"/>
              <a:t>doba </a:t>
            </a:r>
            <a:r>
              <a:rPr lang="cs-CZ" dirty="0"/>
              <a:t>dočasné pracovní neschopnosti, </a:t>
            </a:r>
            <a:endParaRPr lang="cs-CZ" dirty="0" smtClean="0"/>
          </a:p>
          <a:p>
            <a:pPr marL="285750" indent="-285750" algn="just">
              <a:buFont typeface="Arial" panose="020B0604020202020204" pitchFamily="34" charset="0"/>
              <a:buChar char="•"/>
            </a:pPr>
            <a:r>
              <a:rPr lang="cs-CZ" dirty="0" smtClean="0"/>
              <a:t>doba </a:t>
            </a:r>
            <a:r>
              <a:rPr lang="cs-CZ" dirty="0"/>
              <a:t>pobírání invalidního důchodu pro invaliditu 3. stupně, </a:t>
            </a:r>
            <a:endParaRPr lang="cs-CZ" dirty="0" smtClean="0"/>
          </a:p>
          <a:p>
            <a:pPr marL="285750" indent="-285750" algn="just">
              <a:buFont typeface="Arial" panose="020B0604020202020204" pitchFamily="34" charset="0"/>
              <a:buChar char="•"/>
            </a:pPr>
            <a:r>
              <a:rPr lang="cs-CZ" dirty="0" smtClean="0"/>
              <a:t>prvních </a:t>
            </a:r>
            <a:r>
              <a:rPr lang="cs-CZ" dirty="0"/>
              <a:t>šest let doby studia po dosažení věku 18 let </a:t>
            </a:r>
            <a:endParaRPr lang="cs-CZ" dirty="0"/>
          </a:p>
          <a:p>
            <a:pPr algn="just"/>
            <a:r>
              <a:rPr lang="cs-CZ" dirty="0" smtClean="0"/>
              <a:t>(</a:t>
            </a:r>
            <a:r>
              <a:rPr lang="cs-CZ" dirty="0"/>
              <a:t>získané do 31. 12. 2009) </a:t>
            </a:r>
            <a:endParaRPr lang="cs-CZ" dirty="0" smtClean="0"/>
          </a:p>
          <a:p>
            <a:pPr marL="285750" indent="-285750" algn="just">
              <a:buFont typeface="Arial" panose="020B0604020202020204" pitchFamily="34" charset="0"/>
              <a:buChar char="•"/>
            </a:pPr>
            <a:r>
              <a:rPr lang="cs-CZ" dirty="0" smtClean="0"/>
              <a:t>nebo </a:t>
            </a:r>
            <a:r>
              <a:rPr lang="cs-CZ" dirty="0"/>
              <a:t>určitá doba evidence uchazeče o zaměstnání na úřadu práce. </a:t>
            </a:r>
            <a:endParaRPr lang="cs-CZ" dirty="0" smtClean="0"/>
          </a:p>
          <a:p>
            <a:pPr algn="just"/>
            <a:endParaRPr lang="cs-CZ" dirty="0" smtClean="0"/>
          </a:p>
          <a:p>
            <a:pPr algn="just"/>
            <a:r>
              <a:rPr lang="cs-CZ" dirty="0" smtClean="0"/>
              <a:t>I</a:t>
            </a:r>
            <a:r>
              <a:rPr lang="cs-CZ" dirty="0"/>
              <a:t> tyto doby jsou zpravidla náhradními dobami </a:t>
            </a:r>
            <a:r>
              <a:rPr lang="cs-CZ" dirty="0" smtClean="0"/>
              <a:t>pojištění. </a:t>
            </a:r>
            <a:r>
              <a:rPr lang="cs-CZ" sz="1400" dirty="0"/>
              <a:t> </a:t>
            </a:r>
          </a:p>
          <a:p>
            <a:endParaRPr lang="cs-CZ" dirty="0" smtClean="0"/>
          </a:p>
        </p:txBody>
      </p:sp>
      <p:pic>
        <p:nvPicPr>
          <p:cNvPr id="2052" name="Picture 4" descr="VÃ½sledek obrÃ¡zku pro otaznÃ­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120" y="2951019"/>
            <a:ext cx="2328516" cy="2328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338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12</a:t>
            </a:fld>
            <a:endParaRPr lang="cs-CZ"/>
          </a:p>
        </p:txBody>
      </p:sp>
      <p:sp>
        <p:nvSpPr>
          <p:cNvPr id="9" name="TextovéPole 8"/>
          <p:cNvSpPr txBox="1"/>
          <p:nvPr/>
        </p:nvSpPr>
        <p:spPr>
          <a:xfrm>
            <a:off x="838200" y="2179528"/>
            <a:ext cx="7554238" cy="1754326"/>
          </a:xfrm>
          <a:prstGeom prst="rect">
            <a:avLst/>
          </a:prstGeom>
          <a:noFill/>
        </p:spPr>
        <p:txBody>
          <a:bodyPr wrap="square" rtlCol="0">
            <a:spAutoFit/>
          </a:bodyPr>
          <a:lstStyle/>
          <a:p>
            <a:r>
              <a:rPr lang="cs-CZ" dirty="0">
                <a:solidFill>
                  <a:schemeClr val="accent5">
                    <a:lumMod val="50000"/>
                  </a:schemeClr>
                </a:solidFill>
              </a:rPr>
              <a:t>Doba péče, která se považuje za tzv. náhradní dobu pojištění, je:</a:t>
            </a:r>
          </a:p>
          <a:p>
            <a:pPr marL="285750" lvl="0" indent="-285750">
              <a:buFont typeface="Arial" panose="020B0604020202020204" pitchFamily="34" charset="0"/>
              <a:buChar char="•"/>
            </a:pPr>
            <a:r>
              <a:rPr lang="cs-CZ" dirty="0"/>
              <a:t>doba osobní péče o osobu mladší 10 let </a:t>
            </a:r>
            <a:endParaRPr lang="cs-CZ" dirty="0" smtClean="0"/>
          </a:p>
          <a:p>
            <a:pPr lvl="0"/>
            <a:r>
              <a:rPr lang="cs-CZ" dirty="0" smtClean="0"/>
              <a:t>(</a:t>
            </a:r>
            <a:r>
              <a:rPr lang="cs-CZ" dirty="0"/>
              <a:t>I. stupeň závislosti – lehká závislost),</a:t>
            </a:r>
          </a:p>
          <a:p>
            <a:pPr marL="285750" lvl="0" indent="-285750">
              <a:buFont typeface="Arial" panose="020B0604020202020204" pitchFamily="34" charset="0"/>
              <a:buChar char="•"/>
            </a:pPr>
            <a:r>
              <a:rPr lang="cs-CZ" dirty="0"/>
              <a:t>doba osobní péče o osobu jakéhokoliv věku </a:t>
            </a:r>
            <a:endParaRPr lang="cs-CZ" dirty="0" smtClean="0"/>
          </a:p>
          <a:p>
            <a:pPr lvl="0"/>
            <a:r>
              <a:rPr lang="cs-CZ" dirty="0" smtClean="0"/>
              <a:t>(</a:t>
            </a:r>
            <a:r>
              <a:rPr lang="cs-CZ" dirty="0"/>
              <a:t>II., III. nebo IV. stupeň závislosti – středně těžká, těžká a úplná závislost).</a:t>
            </a:r>
          </a:p>
          <a:p>
            <a:endParaRPr lang="cs-CZ" dirty="0" smtClean="0"/>
          </a:p>
        </p:txBody>
      </p:sp>
      <p:pic>
        <p:nvPicPr>
          <p:cNvPr id="4098" name="Picture 2" descr="VÃ½sledek obrÃ¡zku pro otaznÃ­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600" y="2394065"/>
            <a:ext cx="2890463" cy="2890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505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13</a:t>
            </a:fld>
            <a:endParaRPr lang="cs-CZ"/>
          </a:p>
        </p:txBody>
      </p:sp>
      <p:sp>
        <p:nvSpPr>
          <p:cNvPr id="9" name="TextovéPole 8"/>
          <p:cNvSpPr txBox="1"/>
          <p:nvPr/>
        </p:nvSpPr>
        <p:spPr>
          <a:xfrm>
            <a:off x="838200" y="2179528"/>
            <a:ext cx="7554238" cy="2862322"/>
          </a:xfrm>
          <a:prstGeom prst="rect">
            <a:avLst/>
          </a:prstGeom>
          <a:noFill/>
        </p:spPr>
        <p:txBody>
          <a:bodyPr wrap="square" rtlCol="0">
            <a:spAutoFit/>
          </a:bodyPr>
          <a:lstStyle/>
          <a:p>
            <a:pPr algn="just"/>
            <a:r>
              <a:rPr lang="cs-CZ" dirty="0" smtClean="0">
                <a:solidFill>
                  <a:schemeClr val="accent5">
                    <a:lumMod val="50000"/>
                  </a:schemeClr>
                </a:solidFill>
              </a:rPr>
              <a:t>Započítávání doby péče u osoby jiné než blízké</a:t>
            </a:r>
          </a:p>
          <a:p>
            <a:pPr algn="just"/>
            <a:r>
              <a:rPr lang="cs-CZ" dirty="0" smtClean="0">
                <a:solidFill>
                  <a:schemeClr val="bg1">
                    <a:lumMod val="50000"/>
                  </a:schemeClr>
                </a:solidFill>
              </a:rPr>
              <a:t>Od </a:t>
            </a:r>
            <a:r>
              <a:rPr lang="cs-CZ" dirty="0">
                <a:solidFill>
                  <a:schemeClr val="bg1">
                    <a:lumMod val="50000"/>
                  </a:schemeClr>
                </a:solidFill>
              </a:rPr>
              <a:t>1. 7. 2001 se započítává také péče o jiné než blízké osoby žijící ve společné domácnosti. Před 1. lednem 2007 zase byla důvodem pro hodnocení doby péče jako náhradní doby pojištění péče o dítě dlouhodobě těžce zdravotně postižené vyžadující mimořádnou péči, osobu převážně nebo úplně bezmocnou nebo částečně bezmocnou osobu, pokud ta je starší 80 let. Od ledna 2007 se stupně bezmocnosti změnily na I. stupeň závislosti (částečná bezmocnost), II. stupeň závislosti (převážná bezmocnost) nebo III stupeň závislosti (úplná bezmocnost). Dítě dlouhodobě těžce zdravotně postižené vyžadující mimořádnou péči spadá do III. stupně závislosti.</a:t>
            </a:r>
            <a:endParaRPr lang="cs-CZ" dirty="0" smtClean="0">
              <a:solidFill>
                <a:schemeClr val="bg1">
                  <a:lumMod val="50000"/>
                </a:schemeClr>
              </a:solidFill>
            </a:endParaRPr>
          </a:p>
        </p:txBody>
      </p:sp>
      <p:pic>
        <p:nvPicPr>
          <p:cNvPr id="1028" name="Picture 4" descr="SouvisejÃ­cÃ­ obrÃ¡z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2582525"/>
            <a:ext cx="3010649" cy="2255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615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14</a:t>
            </a:fld>
            <a:endParaRPr lang="cs-CZ"/>
          </a:p>
        </p:txBody>
      </p:sp>
      <p:sp>
        <p:nvSpPr>
          <p:cNvPr id="3" name="Obdélník 2"/>
          <p:cNvSpPr/>
          <p:nvPr/>
        </p:nvSpPr>
        <p:spPr>
          <a:xfrm>
            <a:off x="838200" y="2109033"/>
            <a:ext cx="7270376" cy="3077766"/>
          </a:xfrm>
          <a:prstGeom prst="rect">
            <a:avLst/>
          </a:prstGeom>
        </p:spPr>
        <p:txBody>
          <a:bodyPr wrap="square">
            <a:spAutoFit/>
          </a:bodyPr>
          <a:lstStyle/>
          <a:p>
            <a:pPr algn="ctr"/>
            <a:r>
              <a:rPr lang="cs-CZ" sz="3200" b="1" dirty="0" smtClean="0">
                <a:solidFill>
                  <a:srgbClr val="002060"/>
                </a:solidFill>
              </a:rPr>
              <a:t>Děkuji za </a:t>
            </a:r>
            <a:r>
              <a:rPr lang="cs-CZ" sz="3200" b="1" dirty="0" smtClean="0">
                <a:solidFill>
                  <a:srgbClr val="002060"/>
                </a:solidFill>
              </a:rPr>
              <a:t>pozornost</a:t>
            </a:r>
            <a:endParaRPr lang="cs-CZ" sz="3200" b="1" dirty="0" smtClean="0">
              <a:solidFill>
                <a:srgbClr val="002060"/>
              </a:solidFill>
            </a:endParaRPr>
          </a:p>
          <a:p>
            <a:pPr algn="just"/>
            <a:endParaRPr lang="cs-CZ" dirty="0" smtClean="0"/>
          </a:p>
          <a:p>
            <a:pPr algn="just"/>
            <a:endParaRPr lang="cs-CZ" dirty="0" smtClean="0"/>
          </a:p>
          <a:p>
            <a:pPr algn="just"/>
            <a:r>
              <a:rPr lang="cs-CZ" dirty="0" smtClean="0"/>
              <a:t>Mgr. Milena Sedláčková, </a:t>
            </a:r>
            <a:r>
              <a:rPr lang="cs-CZ" dirty="0" err="1" smtClean="0"/>
              <a:t>DiS</a:t>
            </a:r>
            <a:r>
              <a:rPr lang="cs-CZ" dirty="0" smtClean="0"/>
              <a:t>.</a:t>
            </a:r>
            <a:endParaRPr lang="cs-CZ" dirty="0"/>
          </a:p>
          <a:p>
            <a:pPr algn="just"/>
            <a:r>
              <a:rPr lang="cs-CZ" dirty="0"/>
              <a:t>E-mail: </a:t>
            </a:r>
            <a:r>
              <a:rPr lang="cs-CZ" dirty="0">
                <a:hlinkClick r:id="rId3"/>
              </a:rPr>
              <a:t>milena.sedlackova@stp-brno.cz</a:t>
            </a:r>
            <a:endParaRPr lang="cs-CZ" dirty="0"/>
          </a:p>
          <a:p>
            <a:pPr algn="just"/>
            <a:r>
              <a:rPr lang="cs-CZ" dirty="0"/>
              <a:t>Telefon: 542 212 657</a:t>
            </a:r>
          </a:p>
          <a:p>
            <a:pPr algn="just"/>
            <a:r>
              <a:rPr lang="cs-CZ" dirty="0"/>
              <a:t>Mobil: 733 754 233</a:t>
            </a:r>
          </a:p>
          <a:p>
            <a:pPr algn="just"/>
            <a:endParaRPr lang="cs-CZ" dirty="0"/>
          </a:p>
          <a:p>
            <a:pPr algn="just"/>
            <a:endParaRPr lang="cs-CZ" dirty="0"/>
          </a:p>
          <a:p>
            <a:pPr algn="just"/>
            <a:r>
              <a:rPr lang="cs-CZ" dirty="0"/>
              <a:t> </a:t>
            </a:r>
            <a:endParaRPr lang="cs-CZ" dirty="0" smtClean="0"/>
          </a:p>
        </p:txBody>
      </p:sp>
    </p:spTree>
    <p:extLst>
      <p:ext uri="{BB962C8B-B14F-4D97-AF65-F5344CB8AC3E}">
        <p14:creationId xmlns:p14="http://schemas.microsoft.com/office/powerpoint/2010/main" val="3020160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2</a:t>
            </a:fld>
            <a:endParaRPr lang="cs-CZ"/>
          </a:p>
        </p:txBody>
      </p:sp>
      <p:sp>
        <p:nvSpPr>
          <p:cNvPr id="10" name="TextovéPole 9"/>
          <p:cNvSpPr txBox="1"/>
          <p:nvPr/>
        </p:nvSpPr>
        <p:spPr>
          <a:xfrm>
            <a:off x="838200" y="2292263"/>
            <a:ext cx="7456018" cy="2585323"/>
          </a:xfrm>
          <a:prstGeom prst="rect">
            <a:avLst/>
          </a:prstGeom>
          <a:noFill/>
        </p:spPr>
        <p:txBody>
          <a:bodyPr wrap="square" rtlCol="0">
            <a:spAutoFit/>
          </a:bodyPr>
          <a:lstStyle/>
          <a:p>
            <a:pPr algn="just"/>
            <a:r>
              <a:rPr lang="cs-CZ" dirty="0">
                <a:solidFill>
                  <a:schemeClr val="accent5">
                    <a:lumMod val="50000"/>
                  </a:schemeClr>
                </a:solidFill>
              </a:rPr>
              <a:t>Pokud musíte odejít z práce, abyste se dlouhodobě starali o své blízké, budete mít nárok na sociální dávku a doba péče se vám započte do nároku na důchod.</a:t>
            </a:r>
          </a:p>
          <a:p>
            <a:pPr algn="just"/>
            <a:r>
              <a:rPr lang="cs-CZ" dirty="0" smtClean="0">
                <a:solidFill>
                  <a:schemeClr val="accent5">
                    <a:lumMod val="50000"/>
                  </a:schemeClr>
                </a:solidFill>
              </a:rPr>
              <a:t>Za </a:t>
            </a:r>
            <a:r>
              <a:rPr lang="cs-CZ" dirty="0">
                <a:solidFill>
                  <a:schemeClr val="accent5">
                    <a:lumMod val="50000"/>
                  </a:schemeClr>
                </a:solidFill>
              </a:rPr>
              <a:t>péči o blízkého, kvůli které nemůžete chodit do práce, o nárok na důchod nepřijdete. Započítá se vám do tzv. náhradní doby</a:t>
            </a:r>
            <a:r>
              <a:rPr lang="cs-CZ" dirty="0" smtClean="0">
                <a:solidFill>
                  <a:schemeClr val="accent5">
                    <a:lumMod val="50000"/>
                  </a:schemeClr>
                </a:solidFill>
              </a:rPr>
              <a:t>.</a:t>
            </a:r>
          </a:p>
          <a:p>
            <a:pPr algn="just"/>
            <a:endParaRPr lang="cs-CZ" dirty="0" smtClean="0">
              <a:solidFill>
                <a:schemeClr val="accent5">
                  <a:lumMod val="50000"/>
                </a:schemeClr>
              </a:solidFill>
            </a:endParaRPr>
          </a:p>
          <a:p>
            <a:pPr algn="just"/>
            <a:r>
              <a:rPr lang="cs-CZ" dirty="0" smtClean="0">
                <a:solidFill>
                  <a:schemeClr val="accent5">
                    <a:lumMod val="50000"/>
                  </a:schemeClr>
                </a:solidFill>
              </a:rPr>
              <a:t>Z</a:t>
            </a:r>
            <a:r>
              <a:rPr lang="cs-CZ" dirty="0">
                <a:solidFill>
                  <a:schemeClr val="accent5">
                    <a:lumMod val="50000"/>
                  </a:schemeClr>
                </a:solidFill>
              </a:rPr>
              <a:t> hlediska nároku na důchod už zákony situaci řešit umí, a to prostřednictvím tzv. náhradní doby pojištění.</a:t>
            </a:r>
          </a:p>
          <a:p>
            <a:endParaRPr lang="cs-CZ" dirty="0"/>
          </a:p>
          <a:p>
            <a:pPr algn="just" fontAlgn="base"/>
            <a:endParaRPr lang="cs-CZ" dirty="0"/>
          </a:p>
        </p:txBody>
      </p:sp>
      <p:pic>
        <p:nvPicPr>
          <p:cNvPr id="1028" name="Picture 4" descr="ruka myslící prst symbol myslet si paže hračka Lidské tělo produkt Pomoc nos myslitel strategie otázka orgán ikona problém zub palec kreslená pohádka postavy skládačky hloubavý zvážit smysl otazník Odezva interpunkční znaménka úvaha zmatek lidských pozice vyhledávač Otevřené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4218" y="2292263"/>
            <a:ext cx="3340388" cy="3340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688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3</a:t>
            </a:fld>
            <a:endParaRPr lang="cs-CZ"/>
          </a:p>
        </p:txBody>
      </p:sp>
      <p:sp>
        <p:nvSpPr>
          <p:cNvPr id="7" name="TextovéPole 6"/>
          <p:cNvSpPr txBox="1"/>
          <p:nvPr/>
        </p:nvSpPr>
        <p:spPr>
          <a:xfrm>
            <a:off x="860070" y="2292263"/>
            <a:ext cx="7434148" cy="3693319"/>
          </a:xfrm>
          <a:prstGeom prst="rect">
            <a:avLst/>
          </a:prstGeom>
          <a:noFill/>
        </p:spPr>
        <p:txBody>
          <a:bodyPr wrap="square" rtlCol="0">
            <a:spAutoFit/>
          </a:bodyPr>
          <a:lstStyle/>
          <a:p>
            <a:pPr algn="just"/>
            <a:r>
              <a:rPr lang="cs-CZ" b="1" dirty="0">
                <a:solidFill>
                  <a:schemeClr val="accent5">
                    <a:lumMod val="50000"/>
                  </a:schemeClr>
                </a:solidFill>
              </a:rPr>
              <a:t>Náhradní doba pojištění</a:t>
            </a:r>
            <a:endParaRPr lang="cs-CZ" dirty="0">
              <a:solidFill>
                <a:schemeClr val="accent5">
                  <a:lumMod val="50000"/>
                </a:schemeClr>
              </a:solidFill>
            </a:endParaRPr>
          </a:p>
          <a:p>
            <a:pPr algn="just"/>
            <a:r>
              <a:rPr lang="cs-CZ" dirty="0"/>
              <a:t>Institut náhradní doby pojištění vymezuje zákon o důchodovém pojištění. Jedná se o období, které se započítává do doby pojištění potřebné pro přiznání důchodu i přes fakt, že během něho nejste výdělečně činní, </a:t>
            </a:r>
            <a:r>
              <a:rPr lang="cs-CZ" dirty="0" smtClean="0"/>
              <a:t/>
            </a:r>
            <a:br>
              <a:rPr lang="cs-CZ" dirty="0" smtClean="0"/>
            </a:br>
            <a:r>
              <a:rPr lang="cs-CZ" dirty="0" smtClean="0"/>
              <a:t>a </a:t>
            </a:r>
            <a:r>
              <a:rPr lang="cs-CZ" dirty="0"/>
              <a:t>neodvádíte tak pojistné. Náhradní dobou pojištění je právě i péče o závislé na pomoci ostatních</a:t>
            </a:r>
            <a:r>
              <a:rPr lang="cs-CZ" dirty="0" smtClean="0"/>
              <a:t>.</a:t>
            </a:r>
          </a:p>
          <a:p>
            <a:pPr algn="just"/>
            <a:endParaRPr lang="cs-CZ" dirty="0"/>
          </a:p>
          <a:p>
            <a:pPr algn="just"/>
            <a:r>
              <a:rPr lang="cs-CZ" dirty="0"/>
              <a:t>Za dobu péče se považuje péče o osobu s přiznaným stupněm závislosti II, III či IV, která je buď osobou blízkou z pohledu zákona o důchodovém pojištění, nebo osobou „neblízkou“, kdy pečující osoba prokáže, že s opečovávanou osobou žila ve společné domácnosti, a pak příbuzenský vztah roli nehraje, </a:t>
            </a:r>
            <a:endParaRPr lang="cs-CZ" dirty="0" smtClean="0"/>
          </a:p>
          <a:p>
            <a:pPr algn="just"/>
            <a:r>
              <a:rPr lang="cs-CZ" dirty="0"/>
              <a:t>d</a:t>
            </a:r>
            <a:r>
              <a:rPr lang="cs-CZ" dirty="0" smtClean="0"/>
              <a:t>o </a:t>
            </a:r>
            <a:r>
              <a:rPr lang="cs-CZ" dirty="0"/>
              <a:t>konce června 2001 se započítává péče jen o rodinné příslušníky.</a:t>
            </a:r>
          </a:p>
          <a:p>
            <a:endParaRPr lang="cs-CZ" dirty="0" smtClean="0"/>
          </a:p>
        </p:txBody>
      </p:sp>
      <p:pic>
        <p:nvPicPr>
          <p:cNvPr id="3074" name="Picture 2" descr="ruka noha myslící prst symbol myslet si paže Lidské tělo Pomoc nos ilustrace myslitel strategie hlava otázka orgán ikona problém zub palec kreslená pohádka postavy skládačky hloubavý zvážit smysl otazník Odezva interpunkční znaménka úvaha zmatek vyhledávač Otevřené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97800" y="2292263"/>
            <a:ext cx="2556000" cy="2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075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4</a:t>
            </a:fld>
            <a:endParaRPr lang="cs-CZ"/>
          </a:p>
        </p:txBody>
      </p:sp>
      <p:sp>
        <p:nvSpPr>
          <p:cNvPr id="7" name="TextovéPole 6"/>
          <p:cNvSpPr txBox="1"/>
          <p:nvPr/>
        </p:nvSpPr>
        <p:spPr>
          <a:xfrm>
            <a:off x="838200" y="2109033"/>
            <a:ext cx="7434148" cy="646331"/>
          </a:xfrm>
          <a:prstGeom prst="rect">
            <a:avLst/>
          </a:prstGeom>
          <a:noFill/>
        </p:spPr>
        <p:txBody>
          <a:bodyPr wrap="square" rtlCol="0">
            <a:spAutoFit/>
          </a:bodyPr>
          <a:lstStyle/>
          <a:p>
            <a:r>
              <a:rPr lang="cs-CZ" b="1" dirty="0" smtClean="0"/>
              <a:t>.</a:t>
            </a:r>
            <a:endParaRPr lang="cs-CZ" b="1" dirty="0"/>
          </a:p>
          <a:p>
            <a:endParaRPr lang="cs-CZ" dirty="0" smtClean="0"/>
          </a:p>
        </p:txBody>
      </p:sp>
      <p:sp>
        <p:nvSpPr>
          <p:cNvPr id="9" name="TextovéPole 8"/>
          <p:cNvSpPr txBox="1"/>
          <p:nvPr/>
        </p:nvSpPr>
        <p:spPr>
          <a:xfrm>
            <a:off x="860070" y="2292263"/>
            <a:ext cx="7434148" cy="3416320"/>
          </a:xfrm>
          <a:prstGeom prst="rect">
            <a:avLst/>
          </a:prstGeom>
          <a:noFill/>
        </p:spPr>
        <p:txBody>
          <a:bodyPr wrap="square" rtlCol="0">
            <a:spAutoFit/>
          </a:bodyPr>
          <a:lstStyle/>
          <a:p>
            <a:pPr algn="just"/>
            <a:r>
              <a:rPr lang="cs-CZ" b="1" dirty="0">
                <a:solidFill>
                  <a:schemeClr val="accent5">
                    <a:lumMod val="50000"/>
                  </a:schemeClr>
                </a:solidFill>
              </a:rPr>
              <a:t>Osoba blízká a společná domácnost</a:t>
            </a:r>
            <a:endParaRPr lang="cs-CZ" dirty="0">
              <a:solidFill>
                <a:schemeClr val="accent5">
                  <a:lumMod val="50000"/>
                </a:schemeClr>
              </a:solidFill>
            </a:endParaRPr>
          </a:p>
          <a:p>
            <a:pPr algn="just"/>
            <a:r>
              <a:rPr lang="cs-CZ" dirty="0"/>
              <a:t>Blízkou osobou je v zásadě rodinný příslušník. </a:t>
            </a:r>
            <a:endParaRPr lang="cs-CZ" dirty="0" smtClean="0"/>
          </a:p>
          <a:p>
            <a:pPr algn="just"/>
            <a:r>
              <a:rPr lang="cs-CZ" dirty="0" smtClean="0"/>
              <a:t>Zákon </a:t>
            </a:r>
            <a:r>
              <a:rPr lang="cs-CZ" dirty="0"/>
              <a:t>o důchodovém pojištění stanovuje, že jde </a:t>
            </a:r>
            <a:r>
              <a:rPr lang="cs-CZ" dirty="0" smtClean="0"/>
              <a:t>o:</a:t>
            </a:r>
          </a:p>
          <a:p>
            <a:pPr marL="285750" indent="-285750" algn="just">
              <a:buFont typeface="Arial" panose="020B0604020202020204" pitchFamily="34" charset="0"/>
              <a:buChar char="•"/>
            </a:pPr>
            <a:r>
              <a:rPr lang="cs-CZ" dirty="0" smtClean="0"/>
              <a:t>manžela </a:t>
            </a:r>
            <a:r>
              <a:rPr lang="cs-CZ" dirty="0"/>
              <a:t>nebo manželku, </a:t>
            </a:r>
            <a:endParaRPr lang="cs-CZ" dirty="0" smtClean="0"/>
          </a:p>
          <a:p>
            <a:pPr marL="285750" indent="-285750" algn="just">
              <a:buFont typeface="Arial" panose="020B0604020202020204" pitchFamily="34" charset="0"/>
              <a:buChar char="•"/>
            </a:pPr>
            <a:r>
              <a:rPr lang="cs-CZ" dirty="0" smtClean="0"/>
              <a:t>příbuzného </a:t>
            </a:r>
            <a:r>
              <a:rPr lang="cs-CZ" dirty="0"/>
              <a:t>v řadě přímé, </a:t>
            </a:r>
            <a:endParaRPr lang="cs-CZ" dirty="0" smtClean="0"/>
          </a:p>
          <a:p>
            <a:pPr marL="285750" indent="-285750" algn="just">
              <a:buFont typeface="Arial" panose="020B0604020202020204" pitchFamily="34" charset="0"/>
              <a:buChar char="•"/>
            </a:pPr>
            <a:r>
              <a:rPr lang="cs-CZ" dirty="0" smtClean="0"/>
              <a:t>dítě </a:t>
            </a:r>
            <a:r>
              <a:rPr lang="cs-CZ" dirty="0"/>
              <a:t>vlastní, osvojené nebo dítě převzaté do trvalé péče nahrazující péči rodičů, </a:t>
            </a:r>
            <a:endParaRPr lang="cs-CZ" dirty="0" smtClean="0"/>
          </a:p>
          <a:p>
            <a:pPr marL="285750" indent="-285750" algn="just">
              <a:buFont typeface="Arial" panose="020B0604020202020204" pitchFamily="34" charset="0"/>
              <a:buChar char="•"/>
            </a:pPr>
            <a:r>
              <a:rPr lang="cs-CZ" dirty="0" smtClean="0"/>
              <a:t>dále </a:t>
            </a:r>
            <a:r>
              <a:rPr lang="cs-CZ" dirty="0"/>
              <a:t>o sourozence, </a:t>
            </a:r>
            <a:endParaRPr lang="cs-CZ" dirty="0" smtClean="0"/>
          </a:p>
          <a:p>
            <a:pPr marL="285750" indent="-285750" algn="just">
              <a:buFont typeface="Arial" panose="020B0604020202020204" pitchFamily="34" charset="0"/>
              <a:buChar char="•"/>
            </a:pPr>
            <a:r>
              <a:rPr lang="cs-CZ" dirty="0" smtClean="0"/>
              <a:t>zetě</a:t>
            </a:r>
            <a:r>
              <a:rPr lang="cs-CZ" dirty="0"/>
              <a:t>, </a:t>
            </a:r>
            <a:endParaRPr lang="cs-CZ" dirty="0" smtClean="0"/>
          </a:p>
          <a:p>
            <a:pPr marL="285750" indent="-285750" algn="just">
              <a:buFont typeface="Arial" panose="020B0604020202020204" pitchFamily="34" charset="0"/>
              <a:buChar char="•"/>
            </a:pPr>
            <a:r>
              <a:rPr lang="cs-CZ" dirty="0" smtClean="0"/>
              <a:t>snachu </a:t>
            </a:r>
          </a:p>
          <a:p>
            <a:pPr marL="285750" indent="-285750" algn="just">
              <a:buFont typeface="Arial" panose="020B0604020202020204" pitchFamily="34" charset="0"/>
              <a:buChar char="•"/>
            </a:pPr>
            <a:r>
              <a:rPr lang="cs-CZ" dirty="0" smtClean="0"/>
              <a:t>nebo </a:t>
            </a:r>
            <a:r>
              <a:rPr lang="cs-CZ" dirty="0"/>
              <a:t>manžela rodiče, a to kteréhokoli z manželů.</a:t>
            </a:r>
          </a:p>
          <a:p>
            <a:pPr algn="just" fontAlgn="base"/>
            <a:endParaRPr lang="cs-CZ" dirty="0" smtClean="0"/>
          </a:p>
        </p:txBody>
      </p:sp>
      <p:pic>
        <p:nvPicPr>
          <p:cNvPr id="2050" name="Picture 2" descr="Výsledek obrázku pro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1800" y="2292263"/>
            <a:ext cx="2592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12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5</a:t>
            </a:fld>
            <a:endParaRPr lang="cs-CZ"/>
          </a:p>
        </p:txBody>
      </p:sp>
      <p:sp>
        <p:nvSpPr>
          <p:cNvPr id="7" name="TextovéPole 6"/>
          <p:cNvSpPr txBox="1"/>
          <p:nvPr/>
        </p:nvSpPr>
        <p:spPr>
          <a:xfrm>
            <a:off x="860070" y="2292263"/>
            <a:ext cx="7434148" cy="1292662"/>
          </a:xfrm>
          <a:prstGeom prst="rect">
            <a:avLst/>
          </a:prstGeom>
          <a:noFill/>
        </p:spPr>
        <p:txBody>
          <a:bodyPr wrap="square" rtlCol="0">
            <a:spAutoFit/>
          </a:bodyPr>
          <a:lstStyle/>
          <a:p>
            <a:pPr algn="just" fontAlgn="base"/>
            <a:r>
              <a:rPr lang="cs-CZ" b="1" dirty="0" smtClean="0">
                <a:solidFill>
                  <a:schemeClr val="accent5">
                    <a:lumMod val="50000"/>
                  </a:schemeClr>
                </a:solidFill>
              </a:rPr>
              <a:t>Společná </a:t>
            </a:r>
            <a:r>
              <a:rPr lang="cs-CZ" b="1" dirty="0">
                <a:solidFill>
                  <a:schemeClr val="accent5">
                    <a:lumMod val="50000"/>
                  </a:schemeClr>
                </a:solidFill>
              </a:rPr>
              <a:t>domácnost</a:t>
            </a:r>
            <a:r>
              <a:rPr lang="cs-CZ" dirty="0"/>
              <a:t> </a:t>
            </a:r>
            <a:endParaRPr lang="cs-CZ" dirty="0" smtClean="0"/>
          </a:p>
          <a:p>
            <a:pPr algn="just" fontAlgn="base"/>
            <a:r>
              <a:rPr lang="cs-CZ" dirty="0" smtClean="0"/>
              <a:t>Společnou domácnost</a:t>
            </a:r>
            <a:r>
              <a:rPr lang="cs-CZ" dirty="0" smtClean="0"/>
              <a:t> </a:t>
            </a:r>
            <a:r>
              <a:rPr lang="cs-CZ" dirty="0"/>
              <a:t>tvoří fyzické osoby, které spolu prokazatelně trvale žijí </a:t>
            </a:r>
            <a:r>
              <a:rPr lang="cs-CZ" dirty="0" smtClean="0"/>
              <a:t/>
            </a:r>
            <a:br>
              <a:rPr lang="cs-CZ" dirty="0" smtClean="0"/>
            </a:br>
            <a:r>
              <a:rPr lang="cs-CZ" dirty="0" smtClean="0"/>
              <a:t>a </a:t>
            </a:r>
            <a:r>
              <a:rPr lang="cs-CZ" dirty="0"/>
              <a:t>společně platí náklady na své potřeby.</a:t>
            </a:r>
          </a:p>
          <a:p>
            <a:pPr algn="just" fontAlgn="base"/>
            <a:endParaRPr lang="cs-CZ" sz="1200" i="1" dirty="0"/>
          </a:p>
          <a:p>
            <a:endParaRPr lang="cs-CZ" sz="1200" i="1" dirty="0"/>
          </a:p>
        </p:txBody>
      </p:sp>
      <p:pic>
        <p:nvPicPr>
          <p:cNvPr id="1026" name="Picture 2" descr="Související obráze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6822" y="2292263"/>
            <a:ext cx="3240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774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6</a:t>
            </a:fld>
            <a:endParaRPr lang="cs-CZ"/>
          </a:p>
        </p:txBody>
      </p:sp>
      <p:sp>
        <p:nvSpPr>
          <p:cNvPr id="9" name="TextovéPole 8"/>
          <p:cNvSpPr txBox="1"/>
          <p:nvPr/>
        </p:nvSpPr>
        <p:spPr>
          <a:xfrm>
            <a:off x="838200" y="2179528"/>
            <a:ext cx="7456018" cy="646331"/>
          </a:xfrm>
          <a:prstGeom prst="rect">
            <a:avLst/>
          </a:prstGeom>
          <a:noFill/>
        </p:spPr>
        <p:txBody>
          <a:bodyPr wrap="square" rtlCol="0">
            <a:spAutoFit/>
          </a:bodyPr>
          <a:lstStyle/>
          <a:p>
            <a:pPr algn="just"/>
            <a:endParaRPr lang="cs-CZ" dirty="0" smtClean="0"/>
          </a:p>
          <a:p>
            <a:endParaRPr lang="cs-CZ" dirty="0" smtClean="0"/>
          </a:p>
        </p:txBody>
      </p:sp>
      <p:pic>
        <p:nvPicPr>
          <p:cNvPr id="4098" name="Picture 2" descr="Výsledek obrázku pro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1829" y="2551256"/>
            <a:ext cx="2556000" cy="2556000"/>
          </a:xfrm>
          <a:prstGeom prst="rect">
            <a:avLst/>
          </a:prstGeom>
          <a:noFill/>
          <a:extLst>
            <a:ext uri="{909E8E84-426E-40DD-AFC4-6F175D3DCCD1}">
              <a14:hiddenFill xmlns:a14="http://schemas.microsoft.com/office/drawing/2010/main">
                <a:solidFill>
                  <a:srgbClr val="FFFFFF"/>
                </a:solidFill>
              </a14:hiddenFill>
            </a:ext>
          </a:extLst>
        </p:spPr>
      </p:pic>
      <p:sp>
        <p:nvSpPr>
          <p:cNvPr id="2" name="Obdélník 1"/>
          <p:cNvSpPr/>
          <p:nvPr/>
        </p:nvSpPr>
        <p:spPr>
          <a:xfrm>
            <a:off x="718158" y="2029057"/>
            <a:ext cx="7576059" cy="3693319"/>
          </a:xfrm>
          <a:prstGeom prst="rect">
            <a:avLst/>
          </a:prstGeom>
        </p:spPr>
        <p:txBody>
          <a:bodyPr wrap="square">
            <a:spAutoFit/>
          </a:bodyPr>
          <a:lstStyle/>
          <a:p>
            <a:pPr algn="just"/>
            <a:r>
              <a:rPr lang="cs-CZ" b="1" dirty="0">
                <a:solidFill>
                  <a:schemeClr val="accent5">
                    <a:lumMod val="50000"/>
                  </a:schemeClr>
                </a:solidFill>
              </a:rPr>
              <a:t>Aby se péče započetla do důchodu</a:t>
            </a:r>
            <a:endParaRPr lang="cs-CZ" dirty="0">
              <a:solidFill>
                <a:schemeClr val="accent5">
                  <a:lumMod val="50000"/>
                </a:schemeClr>
              </a:solidFill>
            </a:endParaRPr>
          </a:p>
          <a:p>
            <a:pPr algn="just"/>
            <a:r>
              <a:rPr lang="cs-CZ" dirty="0"/>
              <a:t>Pokud se rozhodnete pečovat o osobu, které zdravotní stav neumožňuje postarat se sama o sebe, zajděte na krajskou pobočku Úřadu práce </a:t>
            </a:r>
            <a:r>
              <a:rPr lang="cs-CZ" dirty="0" smtClean="0"/>
              <a:t>se žádostí o </a:t>
            </a:r>
            <a:r>
              <a:rPr lang="cs-CZ" dirty="0"/>
              <a:t> </a:t>
            </a:r>
            <a:r>
              <a:rPr lang="cs-CZ" dirty="0" smtClean="0"/>
              <a:t>příspěvek na péči.</a:t>
            </a:r>
          </a:p>
          <a:p>
            <a:pPr algn="just"/>
            <a:endParaRPr lang="cs-CZ" dirty="0"/>
          </a:p>
          <a:p>
            <a:pPr algn="just"/>
            <a:r>
              <a:rPr lang="cs-CZ" dirty="0"/>
              <a:t>Po jejím podání bude následovat sociální šetření a posuzování zdravotního stavu opečovávané osoby kvůli zjišťování, kterému stupni závislosti odpovídá. Mělo by se jednat o stupeň II až IV. </a:t>
            </a:r>
            <a:endParaRPr lang="cs-CZ" dirty="0" smtClean="0"/>
          </a:p>
          <a:p>
            <a:pPr algn="just"/>
            <a:endParaRPr lang="cs-CZ" dirty="0" smtClean="0"/>
          </a:p>
          <a:p>
            <a:pPr algn="just"/>
            <a:r>
              <a:rPr lang="cs-CZ" dirty="0" smtClean="0"/>
              <a:t>Stupeň </a:t>
            </a:r>
            <a:r>
              <a:rPr lang="cs-CZ" dirty="0"/>
              <a:t>I je pro tyto účely akceptován, jen pokud se jedná o dítě do 10 let</a:t>
            </a:r>
            <a:r>
              <a:rPr lang="cs-CZ" dirty="0" smtClean="0"/>
              <a:t>.</a:t>
            </a:r>
          </a:p>
          <a:p>
            <a:pPr algn="just"/>
            <a:endParaRPr lang="cs-CZ" dirty="0"/>
          </a:p>
          <a:p>
            <a:pPr algn="just"/>
            <a:r>
              <a:rPr lang="cs-CZ" dirty="0"/>
              <a:t>Žádost podávejte už při zahájení péče, protože příspěvek dostanete nejdříve ode dne jejího podání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8217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7</a:t>
            </a:fld>
            <a:endParaRPr lang="cs-CZ"/>
          </a:p>
        </p:txBody>
      </p:sp>
      <p:sp>
        <p:nvSpPr>
          <p:cNvPr id="9" name="TextovéPole 8"/>
          <p:cNvSpPr txBox="1"/>
          <p:nvPr/>
        </p:nvSpPr>
        <p:spPr>
          <a:xfrm>
            <a:off x="838200" y="2179528"/>
            <a:ext cx="7456018" cy="3693319"/>
          </a:xfrm>
          <a:prstGeom prst="rect">
            <a:avLst/>
          </a:prstGeom>
          <a:noFill/>
        </p:spPr>
        <p:txBody>
          <a:bodyPr wrap="square" rtlCol="0">
            <a:spAutoFit/>
          </a:bodyPr>
          <a:lstStyle/>
          <a:p>
            <a:r>
              <a:rPr lang="cs-CZ" b="1" dirty="0">
                <a:solidFill>
                  <a:schemeClr val="accent5">
                    <a:lumMod val="50000"/>
                  </a:schemeClr>
                </a:solidFill>
              </a:rPr>
              <a:t>Do dvou let opět na úřad</a:t>
            </a:r>
            <a:endParaRPr lang="cs-CZ" dirty="0">
              <a:solidFill>
                <a:schemeClr val="accent5">
                  <a:lumMod val="50000"/>
                </a:schemeClr>
              </a:solidFill>
            </a:endParaRPr>
          </a:p>
          <a:p>
            <a:pPr algn="just"/>
            <a:r>
              <a:rPr lang="cs-CZ" dirty="0"/>
              <a:t>Po skončení péče o danou osobu se nejpozději do dvou let musíte obrátit na příslušnou okresní správu sociálního zabezpečení (OSSZ), která vydá rozhodnutí o rozsahu péče. To je podkladem pro budoucí zhodnocení péče o závislou osobu jako doby důchodového pojištění. Rozhodnutí úřad vydává na základě podaného návrhu na zahájení řízení (o vydání rozhodnutí o době </a:t>
            </a:r>
            <a:r>
              <a:rPr lang="cs-CZ" dirty="0" smtClean="0"/>
              <a:t/>
            </a:r>
            <a:br>
              <a:rPr lang="cs-CZ" dirty="0" smtClean="0"/>
            </a:br>
            <a:r>
              <a:rPr lang="cs-CZ" dirty="0" smtClean="0"/>
              <a:t>a </a:t>
            </a:r>
            <a:r>
              <a:rPr lang="cs-CZ" dirty="0"/>
              <a:t>rozsahu péče). Dříve než po skončení péče tento návrh podat nemůžete, později než dva roky po skončení péče taky ne</a:t>
            </a:r>
            <a:r>
              <a:rPr lang="cs-CZ" dirty="0" smtClean="0"/>
              <a:t>.</a:t>
            </a:r>
          </a:p>
          <a:p>
            <a:pPr algn="just"/>
            <a:endParaRPr lang="cs-CZ" dirty="0"/>
          </a:p>
          <a:p>
            <a:pPr algn="just"/>
            <a:r>
              <a:rPr lang="cs-CZ" dirty="0"/>
              <a:t>Výjimkou z tohoto pravidla tvoří situace, kdy si jako pečující osoba sami podáváte žádost o přiznání důchodu. Pak je samozřejmě možné podat návrh na zahájení řízení už v době trvání vaší péče.</a:t>
            </a:r>
          </a:p>
          <a:p>
            <a:endParaRPr lang="cs-CZ" dirty="0" smtClean="0"/>
          </a:p>
        </p:txBody>
      </p:sp>
      <p:pic>
        <p:nvPicPr>
          <p:cNvPr id="6148" name="Picture 4" descr="Související obráze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600" y="2004163"/>
            <a:ext cx="3027168" cy="33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762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8</a:t>
            </a:fld>
            <a:endParaRPr lang="cs-CZ"/>
          </a:p>
        </p:txBody>
      </p:sp>
      <p:sp>
        <p:nvSpPr>
          <p:cNvPr id="9" name="TextovéPole 8"/>
          <p:cNvSpPr txBox="1"/>
          <p:nvPr/>
        </p:nvSpPr>
        <p:spPr>
          <a:xfrm>
            <a:off x="838200" y="2179528"/>
            <a:ext cx="7456018" cy="3524042"/>
          </a:xfrm>
          <a:prstGeom prst="rect">
            <a:avLst/>
          </a:prstGeom>
          <a:noFill/>
        </p:spPr>
        <p:txBody>
          <a:bodyPr wrap="square" rtlCol="0">
            <a:spAutoFit/>
          </a:bodyPr>
          <a:lstStyle/>
          <a:p>
            <a:r>
              <a:rPr lang="cs-CZ" b="1" dirty="0">
                <a:solidFill>
                  <a:schemeClr val="accent5">
                    <a:lumMod val="50000"/>
                  </a:schemeClr>
                </a:solidFill>
              </a:rPr>
              <a:t>Co doložit?</a:t>
            </a:r>
            <a:endParaRPr lang="cs-CZ" dirty="0">
              <a:solidFill>
                <a:schemeClr val="accent5">
                  <a:lumMod val="50000"/>
                </a:schemeClr>
              </a:solidFill>
            </a:endParaRPr>
          </a:p>
          <a:p>
            <a:r>
              <a:rPr lang="cs-CZ" sz="1200" dirty="0"/>
              <a:t>K</a:t>
            </a:r>
            <a:r>
              <a:rPr lang="cs-CZ" sz="1400" dirty="0"/>
              <a:t> návrhu na zahájení řízení musíte doložit:</a:t>
            </a:r>
          </a:p>
          <a:p>
            <a:pPr marL="285750" lvl="0" indent="-285750">
              <a:buFont typeface="Arial" panose="020B0604020202020204" pitchFamily="34" charset="0"/>
              <a:buChar char="•"/>
            </a:pPr>
            <a:r>
              <a:rPr lang="cs-CZ" sz="1400" dirty="0"/>
              <a:t>váš doklad totožnosti,</a:t>
            </a:r>
          </a:p>
          <a:p>
            <a:pPr marL="285750" lvl="0" indent="-285750">
              <a:buFont typeface="Arial" panose="020B0604020202020204" pitchFamily="34" charset="0"/>
              <a:buChar char="•"/>
            </a:pPr>
            <a:r>
              <a:rPr lang="cs-CZ" sz="1400" dirty="0"/>
              <a:t>doklad totožnosti osoby, o kterou je/bylo pečováno (občanský průkaz, příp. rodný list),</a:t>
            </a:r>
          </a:p>
          <a:p>
            <a:pPr marL="285750" lvl="0" indent="-285750">
              <a:buFont typeface="Arial" panose="020B0604020202020204" pitchFamily="34" charset="0"/>
              <a:buChar char="•"/>
            </a:pPr>
            <a:r>
              <a:rPr lang="cs-CZ" sz="1400" dirty="0"/>
              <a:t>potvrzení krajské pobočky Úřadu práce o vzniku stupně závislosti a o době poskytování příspěvku na péči,</a:t>
            </a:r>
          </a:p>
          <a:p>
            <a:pPr marL="285750" lvl="0" indent="-285750">
              <a:buFont typeface="Arial" panose="020B0604020202020204" pitchFamily="34" charset="0"/>
              <a:buChar char="•"/>
            </a:pPr>
            <a:r>
              <a:rPr lang="cs-CZ" sz="1400" dirty="0"/>
              <a:t>doklad prokazující příbuzenský vztah žadatele k osobě, o kterou je pečováno (např. rodné listy, z nichž vyplývá vzájemná příbuznost osob, oddací listy aj.),</a:t>
            </a:r>
          </a:p>
          <a:p>
            <a:pPr marL="285750" lvl="0" indent="-285750">
              <a:buFont typeface="Arial" panose="020B0604020202020204" pitchFamily="34" charset="0"/>
              <a:buChar char="•"/>
            </a:pPr>
            <a:r>
              <a:rPr lang="cs-CZ" sz="1400" dirty="0"/>
              <a:t>pokud se nejedná o blízkou osobu, vaše čestné prohlášení o vedení domácnosti s opečovávanou osobou,</a:t>
            </a:r>
          </a:p>
          <a:p>
            <a:pPr marL="285750" lvl="0" indent="-285750">
              <a:buFont typeface="Arial" panose="020B0604020202020204" pitchFamily="34" charset="0"/>
              <a:buChar char="•"/>
            </a:pPr>
            <a:r>
              <a:rPr lang="cs-CZ" sz="1400" dirty="0"/>
              <a:t>úmrtní list, pokud došlo k úmrtí osoby, o kterou jste pečovali</a:t>
            </a:r>
            <a:r>
              <a:rPr lang="cs-CZ" sz="1400" dirty="0" smtClean="0"/>
              <a:t>.</a:t>
            </a:r>
          </a:p>
          <a:p>
            <a:pPr marL="285750" lvl="0" indent="-285750">
              <a:buFont typeface="Arial" panose="020B0604020202020204" pitchFamily="34" charset="0"/>
              <a:buChar char="•"/>
            </a:pPr>
            <a:endParaRPr lang="cs-CZ" sz="1400" dirty="0"/>
          </a:p>
          <a:p>
            <a:pPr algn="just"/>
            <a:r>
              <a:rPr lang="cs-CZ" sz="1100" i="1" dirty="0" smtClean="0"/>
              <a:t>Pozn.: Pokud </a:t>
            </a:r>
            <a:r>
              <a:rPr lang="cs-CZ" sz="1100" i="1" dirty="0"/>
              <a:t>si nevíte rady, můžete se obrátit na pracovníky místně příslušné </a:t>
            </a:r>
            <a:r>
              <a:rPr lang="cs-CZ" sz="1100" i="1" dirty="0" smtClean="0"/>
              <a:t>OSSZ (MSSZ), nebo </a:t>
            </a:r>
            <a:r>
              <a:rPr lang="cs-CZ" sz="1100" i="1" dirty="0"/>
              <a:t>call centrum pro důchodové pojištění (257 062 860). Pokud potřebujete vědět bližší informace k </a:t>
            </a:r>
            <a:r>
              <a:rPr lang="cs-CZ" sz="1100" i="1" dirty="0" smtClean="0"/>
              <a:t>příspěvku na péči </a:t>
            </a:r>
            <a:r>
              <a:rPr lang="cs-CZ" sz="1100" i="1" dirty="0"/>
              <a:t>musíte volat na pobočku úřadu práce, kam dávky spadají.</a:t>
            </a:r>
          </a:p>
          <a:p>
            <a:pPr algn="just" fontAlgn="base"/>
            <a:endParaRPr lang="cs-CZ" dirty="0" smtClean="0"/>
          </a:p>
        </p:txBody>
      </p:sp>
      <p:pic>
        <p:nvPicPr>
          <p:cNvPr id="9218" name="Picture 2" descr="Výsledek obrázku pro problé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20292" y="2567835"/>
            <a:ext cx="1972182"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00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9</a:t>
            </a:fld>
            <a:endParaRPr lang="cs-CZ"/>
          </a:p>
        </p:txBody>
      </p:sp>
      <p:sp>
        <p:nvSpPr>
          <p:cNvPr id="9" name="TextovéPole 8"/>
          <p:cNvSpPr txBox="1"/>
          <p:nvPr/>
        </p:nvSpPr>
        <p:spPr>
          <a:xfrm>
            <a:off x="838200" y="2179528"/>
            <a:ext cx="7554238" cy="3354765"/>
          </a:xfrm>
          <a:prstGeom prst="rect">
            <a:avLst/>
          </a:prstGeom>
          <a:noFill/>
        </p:spPr>
        <p:txBody>
          <a:bodyPr wrap="square" rtlCol="0">
            <a:spAutoFit/>
          </a:bodyPr>
          <a:lstStyle/>
          <a:p>
            <a:r>
              <a:rPr lang="cs-CZ" b="1" dirty="0">
                <a:solidFill>
                  <a:schemeClr val="accent5">
                    <a:lumMod val="50000"/>
                  </a:schemeClr>
                </a:solidFill>
              </a:rPr>
              <a:t>Jak se doba péče započte do důchodu?</a:t>
            </a:r>
            <a:endParaRPr lang="cs-CZ" dirty="0">
              <a:solidFill>
                <a:schemeClr val="accent5">
                  <a:lumMod val="50000"/>
                </a:schemeClr>
              </a:solidFill>
            </a:endParaRPr>
          </a:p>
          <a:p>
            <a:pPr algn="just"/>
            <a:r>
              <a:rPr lang="cs-CZ" dirty="0"/>
              <a:t>Doba péče se pro účely důchodového pojištění hodnotí v plném rozsahu. </a:t>
            </a:r>
            <a:r>
              <a:rPr lang="cs-CZ" dirty="0" smtClean="0"/>
              <a:t/>
            </a:r>
            <a:br>
              <a:rPr lang="cs-CZ" dirty="0" smtClean="0"/>
            </a:br>
            <a:r>
              <a:rPr lang="cs-CZ" dirty="0" smtClean="0"/>
              <a:t>To </a:t>
            </a:r>
            <a:r>
              <a:rPr lang="cs-CZ" dirty="0"/>
              <a:t>znamená, že se započítává jako doba zaměstnání nebo doba samostatné výdělečné činnosti. Pro stanovení vašeho osobního vyměřovacího základu se hodnotí jako doba vyloučená</a:t>
            </a:r>
            <a:r>
              <a:rPr lang="cs-CZ" dirty="0" smtClean="0"/>
              <a:t>.</a:t>
            </a:r>
          </a:p>
          <a:p>
            <a:pPr algn="just"/>
            <a:endParaRPr lang="cs-CZ" dirty="0"/>
          </a:p>
          <a:p>
            <a:pPr algn="just"/>
            <a:r>
              <a:rPr lang="cs-CZ" dirty="0"/>
              <a:t>V případě, kdy se doba péče kryje se zaměstnáním nebo s výkonem samostatné výdělečné činnosti, pečující osobě se započítá výhodnější varianta (buď příjmy z výdělečné činnosti, nebo doba </a:t>
            </a:r>
            <a:r>
              <a:rPr lang="cs-CZ" dirty="0" smtClean="0"/>
              <a:t>vyloučená).</a:t>
            </a:r>
          </a:p>
          <a:p>
            <a:endParaRPr lang="cs-CZ" dirty="0" smtClean="0"/>
          </a:p>
          <a:p>
            <a:pPr algn="just"/>
            <a:r>
              <a:rPr lang="cs-CZ" sz="1400" dirty="0"/>
              <a:t> </a:t>
            </a:r>
          </a:p>
          <a:p>
            <a:endParaRPr lang="cs-CZ" dirty="0" smtClean="0"/>
          </a:p>
        </p:txBody>
      </p:sp>
      <p:pic>
        <p:nvPicPr>
          <p:cNvPr id="8194" name="Picture 2" descr="Související obráz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3455" y="2179528"/>
            <a:ext cx="3479436"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279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163</Words>
  <Application>Microsoft Office PowerPoint</Application>
  <PresentationFormat>Širokoúhlá obrazovka</PresentationFormat>
  <Paragraphs>112</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             NA CO NEZAPOMENOUT,  ABY SE VÁM PÉČE O BLÍZKÉ ZAPOČETLA DO DŮCHODU?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Politiky stárnutí  na krajích</dc:title>
  <dc:creator>uzivatel</dc:creator>
  <cp:lastModifiedBy>uzivatel</cp:lastModifiedBy>
  <cp:revision>53</cp:revision>
  <cp:lastPrinted>2017-09-11T12:55:46Z</cp:lastPrinted>
  <dcterms:created xsi:type="dcterms:W3CDTF">2017-09-11T09:54:58Z</dcterms:created>
  <dcterms:modified xsi:type="dcterms:W3CDTF">2018-04-19T05:17:31Z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