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69" r:id="rId5"/>
    <p:sldId id="268" r:id="rId6"/>
    <p:sldId id="271" r:id="rId7"/>
    <p:sldId id="272" r:id="rId8"/>
    <p:sldId id="275" r:id="rId9"/>
    <p:sldId id="273" r:id="rId10"/>
    <p:sldId id="279" r:id="rId11"/>
    <p:sldId id="280" r:id="rId12"/>
    <p:sldId id="278" r:id="rId13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97FE8A54-9FC2-48C7-9BF7-F95B22140479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0D7D14F-F3AB-42B6-BFD8-0E080C9FD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4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9F03B78-6725-433F-BEBF-44CC4B1C0225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013906C-1F21-4DF6-AB46-D04582FB9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97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EA13-28D4-4D6A-AF60-E9AF0772B076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90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EF82-98AA-4135-B2BB-D74BAD5D869D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9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9D9-30D5-49C0-B0A5-AF6B74413D24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8D35-10E3-4ED2-BC2E-4C79792BCA1D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98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2EF9-712B-47B0-9640-E9234DD74161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5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6484-E185-4607-97B3-581D356ABD5E}" type="datetime1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0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552F-790D-4A01-9AAA-766353F90249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2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DE17-98B5-4649-8B30-4F3ECAC172B3}" type="datetime1">
              <a:rPr lang="cs-CZ" smtClean="0"/>
              <a:t>19.04.2018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10C-658F-4647-8EFA-7B5C826F9223}" type="datetime1">
              <a:rPr lang="cs-CZ" smtClean="0"/>
              <a:t>19.04.2018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60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48CC-8175-425D-9864-2660E0900061}" type="datetime1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40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0000-B774-4465-9505-260236306205}" type="datetime1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34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A078F-95C9-4AA1-837B-E0FF0C4BC5B4}" type="datetime1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D24F5-2049-4318-B8A3-A5DD1A7CD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93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lena.sedlackova@stp-brno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podnikatel.cz/zakony/zakon-c-121-2000-sb-autorsky-zakon/upln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81396"/>
            <a:ext cx="9144000" cy="28745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002060"/>
                </a:solidFill>
              </a:rPr>
              <a:t>CO NESMÍ CHYBĚT V PLNÉ MOCI.</a:t>
            </a: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100" dirty="0">
                <a:solidFill>
                  <a:schemeClr val="accent5">
                    <a:lumMod val="50000"/>
                  </a:schemeClr>
                </a:solidFill>
              </a:rPr>
            </a:br>
            <a:endParaRPr lang="cs-CZ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80048" y="3655976"/>
            <a:ext cx="8431904" cy="154788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48" y="3655976"/>
            <a:ext cx="8431904" cy="154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10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55423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Co by měla obsahovat každá plná moc: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Jednoznačná identifikace zmocněnce i zmocnitele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Konkrétní, věcné a jednoznačné popsání právního úkonu nebo úkonů,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ke </a:t>
            </a:r>
            <a:r>
              <a:rPr lang="cs-CZ" dirty="0"/>
              <a:t>kterým zmocnitel zmocněnce plnou mocí zmocňuje.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Uvedení práv, kterými je zmocněnec vybaven, jejich ohraničení a případně uvedení případů, kam tato práva nesahají.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Časové období, po které zmocnění platí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Datum a podpisy zmocněnce i zmocnitele, případně úřední ověření</a:t>
            </a:r>
          </a:p>
          <a:p>
            <a:pPr algn="just"/>
            <a:endParaRPr lang="cs-CZ" dirty="0"/>
          </a:p>
          <a:p>
            <a:pPr algn="just"/>
            <a:r>
              <a:rPr lang="cs-CZ" sz="1400" dirty="0"/>
              <a:t> </a:t>
            </a:r>
          </a:p>
          <a:p>
            <a:endParaRPr lang="cs-CZ" dirty="0" smtClean="0"/>
          </a:p>
        </p:txBody>
      </p:sp>
      <p:pic>
        <p:nvPicPr>
          <p:cNvPr id="8194" name="Picture 2" descr="SouvisejÃ­cÃ­ obrÃ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773" y="2934392"/>
            <a:ext cx="2872854" cy="255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8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11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5542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Kdy použít plnou moc s úředním ověřením</a:t>
            </a:r>
          </a:p>
          <a:p>
            <a:pPr algn="just"/>
            <a:r>
              <a:rPr lang="cs-CZ" dirty="0"/>
              <a:t>Tento typ plné </a:t>
            </a:r>
            <a:r>
              <a:rPr lang="cs-CZ" b="1" dirty="0"/>
              <a:t>moc</a:t>
            </a:r>
            <a:r>
              <a:rPr lang="cs-CZ" dirty="0"/>
              <a:t>i sestavuje žadatel doma, ale podepisuje ji až před zraky notáře anebo pracovníka pošty (u přepážky Czech Pointu). Na místě také doplní aktuální datum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Přistupujeme k ní, chceme-li určitého člověka, třeba kvůli jeho dlouhodobě nepříznivému zdravotnímu stavu nebo vysokému věku, zastupovat dlouhodobě ve více úředních záležitostech. Úředně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ověřená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plná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moc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dirty="0">
                <a:solidFill>
                  <a:srgbClr val="FF0000"/>
                </a:solidFill>
              </a:rPr>
              <a:t>opravňuje zastupující osobu k dopisování relevantních údajů o žadateli do různých formulářů a rovněž do související dokumentace přímo na pracovišti nebo úřadě.</a:t>
            </a:r>
          </a:p>
          <a:p>
            <a:pPr algn="just"/>
            <a:r>
              <a:rPr lang="cs-CZ" dirty="0"/>
              <a:t>Úřední ověření podpisu v plné </a:t>
            </a:r>
            <a:r>
              <a:rPr lang="cs-CZ" b="1" dirty="0"/>
              <a:t>moc</a:t>
            </a:r>
            <a:r>
              <a:rPr lang="cs-CZ" dirty="0"/>
              <a:t>i stojí 30 Kč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Předmět jednání by zde měl být zformulován co možná nejobecněji, aby byla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plná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moc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dirty="0"/>
              <a:t>co nejvíce využitelná.</a:t>
            </a:r>
          </a:p>
          <a:p>
            <a:endParaRPr lang="cs-CZ" dirty="0" smtClean="0"/>
          </a:p>
        </p:txBody>
      </p:sp>
      <p:pic>
        <p:nvPicPr>
          <p:cNvPr id="9218" name="Picture 2" descr="VÃ½sledek obrÃ¡zku pro otaznÃ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779" y="3175462"/>
            <a:ext cx="2493471" cy="249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33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12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838200" y="2109033"/>
            <a:ext cx="727037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Děkuji za pozornost.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Mgr. Milena Sedláčková, </a:t>
            </a:r>
            <a:r>
              <a:rPr lang="cs-CZ" dirty="0" err="1" smtClean="0"/>
              <a:t>DiS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r>
              <a:rPr lang="cs-CZ" dirty="0"/>
              <a:t>E-mail: </a:t>
            </a:r>
            <a:r>
              <a:rPr lang="cs-CZ" dirty="0">
                <a:hlinkClick r:id="rId3"/>
              </a:rPr>
              <a:t>milena.sedlackova@stp-brno.cz</a:t>
            </a:r>
            <a:endParaRPr lang="cs-CZ" dirty="0"/>
          </a:p>
          <a:p>
            <a:pPr algn="just"/>
            <a:r>
              <a:rPr lang="cs-CZ" dirty="0"/>
              <a:t>Telefon: 542 212 657</a:t>
            </a:r>
          </a:p>
          <a:p>
            <a:pPr algn="just"/>
            <a:r>
              <a:rPr lang="cs-CZ" dirty="0"/>
              <a:t>Mobil: 733 754 233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Ochrana díla dle</a:t>
            </a:r>
            <a:r>
              <a:rPr lang="cs-CZ" dirty="0"/>
              <a:t> zákona</a:t>
            </a:r>
            <a:r>
              <a:rPr lang="cs-CZ" b="1" dirty="0"/>
              <a:t> </a:t>
            </a:r>
            <a:r>
              <a:rPr lang="cs-CZ" b="1" dirty="0">
                <a:hlinkClick r:id="rId4"/>
              </a:rPr>
              <a:t>č. 121/2000 Sb.</a:t>
            </a:r>
            <a:r>
              <a:rPr lang="cs-CZ" b="1" dirty="0"/>
              <a:t>, </a:t>
            </a:r>
            <a:r>
              <a:rPr lang="cs-CZ" dirty="0"/>
              <a:t> o právu autorském § </a:t>
            </a:r>
            <a:r>
              <a:rPr lang="cs-CZ" dirty="0" smtClean="0"/>
              <a:t>9.</a:t>
            </a:r>
            <a:r>
              <a:rPr lang="cs-CZ" dirty="0"/>
              <a:t>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201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2</a:t>
            </a:fld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838200" y="2292263"/>
            <a:ext cx="74560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oužívání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plné moci, která umožňuje vaše práva delegovat na třetí stranu zejména v případech, kdy nejste schopni úředně jednat sami za sebe. Ukazuje se, že největší potíž pro zmocněnce může nastat ve chvíli, kdy úřad odmítne platnost plné moci uznat, byť mnohdy s až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podivným vysvětlením….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 fontAlgn="base"/>
            <a:endParaRPr lang="cs-CZ" dirty="0"/>
          </a:p>
        </p:txBody>
      </p:sp>
      <p:pic>
        <p:nvPicPr>
          <p:cNvPr id="1026" name="Picture 2" descr="VÃ½sledek obrÃ¡zku pro otaznÃ­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425" y="2677081"/>
            <a:ext cx="2650375" cy="265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60070" y="2292263"/>
            <a:ext cx="74341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IDENTIFIKACE ZÚČASTNĚNÝCH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/>
              <a:t>Do levého horního rohu se uvádí jméno a adresa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zmocnitele</a:t>
            </a:r>
            <a:r>
              <a:rPr lang="cs-CZ" dirty="0"/>
              <a:t>, tedy toho, kdo plnou moc udílí. Pod tyto údaje se napíše aktuální datum, přičemž je praktické název měsíce vypsat, aby nedocházelo k případné dodatečné úpravě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Pokud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plnou moc</a:t>
            </a:r>
            <a:r>
              <a:rPr lang="cs-CZ" dirty="0"/>
              <a:t> udělujete k jednání s konkrétní firmou či institucí, tedy s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druhou stranou</a:t>
            </a:r>
            <a:r>
              <a:rPr lang="cs-CZ" dirty="0"/>
              <a:t>, napíšete i její název a adresu, ve stejné podobě jako vaše údaje. Velmi často však plnou moc udílíme obecně a na neomezenou dobu (pro řešení budoucích krizových situací), pak samozřejmě údaje o druhé straně neuvádíme.</a:t>
            </a:r>
          </a:p>
          <a:p>
            <a:endParaRPr lang="cs-CZ" dirty="0" smtClean="0"/>
          </a:p>
        </p:txBody>
      </p:sp>
      <p:pic>
        <p:nvPicPr>
          <p:cNvPr id="2050" name="Picture 2" descr="SouvisejÃ­cÃ­ obrÃ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804" y="2547657"/>
            <a:ext cx="2228076" cy="297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0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38200" y="2109033"/>
            <a:ext cx="7434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.</a:t>
            </a:r>
            <a:endParaRPr lang="cs-CZ" b="1" dirty="0"/>
          </a:p>
          <a:p>
            <a:endParaRPr lang="cs-CZ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860070" y="2292263"/>
            <a:ext cx="74341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STRUČNĚ, VÝSTIŽNĚ,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JEDNOZNAČNĚ I.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/>
              <a:t>Text plné moci by měl být stručný, věcný, jednoznačný a výstižný, napsaný formálním způsobem. Platí, že čím květnatější sloh, tím větší nebezpečí různé interpretace. Kratší a stručnější plné moci, které se zabývají konkrétně co nejmenším množstvím témat, toto riziko snižují. Je nezbytné napsat, kdo vás bude zastupovat, kdy a jak dlouho, v čem a jaká má při tom práva, případně z jakého důvodu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algn="just" fontAlgn="base"/>
            <a:endParaRPr lang="cs-CZ" dirty="0" smtClean="0"/>
          </a:p>
        </p:txBody>
      </p:sp>
      <p:pic>
        <p:nvPicPr>
          <p:cNvPr id="3074" name="Picture 2" descr="SouvisejÃ­cÃ­ obrÃ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051" y="2984586"/>
            <a:ext cx="2524702" cy="252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12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60070" y="2292263"/>
            <a:ext cx="74341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STRUČNĚ, VÝSTIŽNĚ, JEDNOZNAČNĚ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II.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1200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tedy třeba přesně identifikovat </a:t>
            </a:r>
            <a:r>
              <a:rPr lang="cs-CZ" b="1" dirty="0"/>
              <a:t>třetí stranu</a:t>
            </a:r>
            <a:r>
              <a:rPr lang="cs-CZ" dirty="0"/>
              <a:t> (jméno, adresa, rodné číslo), která vás bude v jednání zastupovat, a uvést i její práva a povinnosti při tomto jednání. </a:t>
            </a:r>
            <a:r>
              <a:rPr lang="cs-CZ" b="1" dirty="0"/>
              <a:t>Detailně by mělo být popsáno</a:t>
            </a:r>
            <a:r>
              <a:rPr lang="cs-CZ" dirty="0"/>
              <a:t>, čím konkrétně svého zmocněnce pověřujete a jakými jej vybavujete 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jednání s např. finančními institucemi je vhodné uvést čísla účtů, pro zdravotní zařízení číslo pojištěnce. Také je třeba uvést délku trvání plné moci, tedy i její začátek a samozřejmě konečné datum platnosti. Její konec však může být i časově neohraničený. V případě, že se plná moc vztahuje ke konkrétnímu úkonu, trvá po dobu, než je tento úkon realizován.</a:t>
            </a:r>
          </a:p>
          <a:p>
            <a:pPr algn="just"/>
            <a:endParaRPr lang="cs-CZ" i="1" dirty="0"/>
          </a:p>
        </p:txBody>
      </p:sp>
      <p:pic>
        <p:nvPicPr>
          <p:cNvPr id="4098" name="Picture 2" descr="VÃ½sledek obrÃ¡zku pro otaznÃ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145" y="2621829"/>
            <a:ext cx="3081655" cy="308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7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6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456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 smtClean="0"/>
          </a:p>
          <a:p>
            <a:endParaRPr lang="cs-CZ" dirty="0" smtClean="0"/>
          </a:p>
        </p:txBody>
      </p:sp>
      <p:sp>
        <p:nvSpPr>
          <p:cNvPr id="2" name="Obdélník 1"/>
          <p:cNvSpPr/>
          <p:nvPr/>
        </p:nvSpPr>
        <p:spPr>
          <a:xfrm>
            <a:off x="718158" y="2029057"/>
            <a:ext cx="75760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STRUČNĚ, VÝSTIŽNĚ, JEDNOZNAČNĚ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III.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 smtClean="0"/>
              <a:t>Aby </a:t>
            </a:r>
            <a:r>
              <a:rPr lang="cs-CZ" dirty="0"/>
              <a:t>se předešlo dohadům s druhou stranou, je pro některá jednání vhodné uvést </a:t>
            </a:r>
            <a:r>
              <a:rPr lang="cs-CZ" dirty="0" smtClean="0"/>
              <a:t>i </a:t>
            </a:r>
            <a:r>
              <a:rPr lang="cs-CZ" dirty="0"/>
              <a:t>důvody, </a:t>
            </a:r>
            <a:r>
              <a:rPr lang="cs-CZ" b="1" dirty="0"/>
              <a:t>proč jste se rozhodli </a:t>
            </a:r>
            <a:r>
              <a:rPr lang="cs-CZ" dirty="0"/>
              <a:t>k jednání zmocnit třetí osobu. Toto vysvětlení se však využívá především pro krátkodobé či jednorázové zastupování, při všeobecných a časově neohraničených zmocněních je zbytečné.</a:t>
            </a:r>
          </a:p>
          <a:p>
            <a:pPr algn="just"/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Obrázek 9" descr="SouvisejÃ­cÃ­ obrÃ¡ze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259" y="2610196"/>
            <a:ext cx="2509011" cy="2606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21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7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4560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Do dvou let opět na úřad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/>
              <a:t>Po skončení péče o danou osobu se nejpozději do dvou let musíte obrátit na příslušnou okresní správu sociálního zabezpečení (OSSZ), která vydá rozhodnutí o rozsahu péče. To je podkladem pro budoucí zhodnocení péče o závislou osobu jako doby důchodového pojištění. Rozhodnutí úřad vydává na základě podaného návrhu na zahájení řízení (o vydání rozhodnutí o době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rozsahu péče). Dříve než po skončení péče tento návrh podat nemůžete, později než dva roky po skončení péče taky ne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Výjimkou z tohoto pravidla tvoří situace, kdy si jako pečující osoba sami podáváte žádost o přiznání důchodu. Pak je samozřejmě možné podat návrh na zahájení řízení už v době trvání vaší péče.</a:t>
            </a:r>
          </a:p>
          <a:p>
            <a:endParaRPr lang="cs-CZ" dirty="0" smtClean="0"/>
          </a:p>
        </p:txBody>
      </p:sp>
      <p:pic>
        <p:nvPicPr>
          <p:cNvPr id="6146" name="Picture 2" descr="SouvisejÃ­cÃ­ obrÃ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208" y="2552007"/>
            <a:ext cx="2694967" cy="269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76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8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4560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OHRANIČENÍ PRÁV ZMOCNĚNCE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/>
              <a:t>Co naopak zbytečné není, je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specifikace a ohraničení práv</a:t>
            </a:r>
            <a:r>
              <a:rPr lang="cs-CZ" dirty="0"/>
              <a:t> zmocněnce. Můžete dokonce uvést i příklady, na něž už se plná moc nevztahuje. Týká se to například nakládání s citlivými osobními údaji, výše finančních operací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podobně. Nebo mohou být tyto činnosti podmíněny vaším výslovným souhlasem v konkrétní záležitosti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algn="just"/>
            <a:r>
              <a:rPr lang="cs-CZ" dirty="0"/>
              <a:t>Důležité je plnou moc podepsat a napsat své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celé jméno</a:t>
            </a:r>
            <a:r>
              <a:rPr lang="cs-CZ" dirty="0"/>
              <a:t> a uvést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datum</a:t>
            </a:r>
            <a:r>
              <a:rPr lang="cs-CZ" dirty="0"/>
              <a:t>. Stejné povinnosti platí i pro zmocněnce, který tím potvrzuje skutečnost, že zmocnění přijímá (toto vyjádření bývá v dokumentu i doslova uvedeno).</a:t>
            </a:r>
          </a:p>
          <a:p>
            <a:pPr algn="just"/>
            <a:r>
              <a:rPr lang="cs-CZ" dirty="0"/>
              <a:t>V případě, že chceme dokázat, že jsme plnou moc nepsali pod nátlakem, může tuto skutečnost dosvědčit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svědek</a:t>
            </a:r>
            <a:r>
              <a:rPr lang="cs-CZ" dirty="0"/>
              <a:t>. </a:t>
            </a:r>
            <a:endParaRPr lang="cs-CZ" dirty="0" smtClean="0"/>
          </a:p>
          <a:p>
            <a:pPr algn="just" fontAlgn="base"/>
            <a:endParaRPr lang="cs-CZ" dirty="0" smtClean="0"/>
          </a:p>
        </p:txBody>
      </p:sp>
      <p:pic>
        <p:nvPicPr>
          <p:cNvPr id="7170" name="Picture 2" descr="SouvisejÃ­cÃ­ obrÃ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18" y="2734887"/>
            <a:ext cx="2794029" cy="279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00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56018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3537"/>
            <a:ext cx="7456018" cy="136873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BDD2-A543-4261-A6D2-66FC7136DFF2}" type="datetime1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D24F5-2049-4318-B8A3-A5DD1A7CD7FA}" type="slidenum">
              <a:rPr lang="cs-CZ" smtClean="0"/>
              <a:t>9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200" y="2179528"/>
            <a:ext cx="755423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Nikde není legislativně stanoveno, že by plná moc musela být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úředně ověřena</a:t>
            </a:r>
            <a:r>
              <a:rPr lang="cs-CZ" dirty="0"/>
              <a:t>, ale v případě všeobecných a časově neohraničených smluv je dobré toto ověření mít, stejně tak pro jednání s úřady, samosprávou, soudy, bankami apod.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Obecně </a:t>
            </a:r>
            <a:r>
              <a:rPr lang="cs-CZ" dirty="0"/>
              <a:t>platí, že druhá strana</a:t>
            </a:r>
            <a:r>
              <a:rPr lang="cs-CZ" b="1" dirty="0"/>
              <a:t> 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může vyžadovat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dirty="0"/>
              <a:t>plnou moc úředně ověřenou, ale musí mít tuto skutečnost uvedenu v příslušných podmínkách pro konkrétní úřední výkon. Mnohdy však záleží na mínění úředníka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 každém případě ten, kdo podpis pod plnou mocí ověřuje, ať jako svědek nebo úřední osoba, by neměl být ani jednou ze tří zúčastněných stran. Vhodné je si z podepsané (ověřené) plné moci udělat kopii, která zůstává v rukou zmocnitele. Originál si odnáší zmocněnec, který se jím prokazuje při úředním jednání.</a:t>
            </a:r>
          </a:p>
          <a:p>
            <a:pPr algn="just"/>
            <a:r>
              <a:rPr lang="cs-CZ" sz="1400" dirty="0"/>
              <a:t> </a:t>
            </a:r>
          </a:p>
          <a:p>
            <a:endParaRPr lang="cs-CZ" dirty="0" smtClean="0"/>
          </a:p>
        </p:txBody>
      </p:sp>
      <p:pic>
        <p:nvPicPr>
          <p:cNvPr id="10" name="Obrázek 9" descr="VÃ½sledek obrÃ¡zku pro otaznÃ­k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599" y="2934393"/>
            <a:ext cx="2934503" cy="24191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52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228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             CO NESMÍ CHYBĚT V PLNÉ MOCI.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Politiky stárnutí  na krajích</dc:title>
  <dc:creator>uzivatel</dc:creator>
  <cp:lastModifiedBy>uzivatel</cp:lastModifiedBy>
  <cp:revision>54</cp:revision>
  <cp:lastPrinted>2017-09-11T12:55:46Z</cp:lastPrinted>
  <dcterms:created xsi:type="dcterms:W3CDTF">2017-09-11T09:54:58Z</dcterms:created>
  <dcterms:modified xsi:type="dcterms:W3CDTF">2018-04-19T04:59:13Z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