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70" r:id="rId4"/>
    <p:sldId id="269" r:id="rId5"/>
    <p:sldId id="268" r:id="rId6"/>
    <p:sldId id="271" r:id="rId7"/>
    <p:sldId id="272" r:id="rId8"/>
    <p:sldId id="275" r:id="rId9"/>
    <p:sldId id="273" r:id="rId10"/>
    <p:sldId id="278" r:id="rId11"/>
  </p:sldIdLst>
  <p:sldSz cx="12192000" cy="6858000"/>
  <p:notesSz cx="6888163" cy="100187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97FE8A54-9FC2-48C7-9BF7-F95B22140479}" type="datetimeFigureOut">
              <a:rPr lang="cs-CZ" smtClean="0"/>
              <a:t>19.04.2018</a:t>
            </a:fld>
            <a:endParaRPr lang="cs-CZ"/>
          </a:p>
        </p:txBody>
      </p:sp>
      <p:sp>
        <p:nvSpPr>
          <p:cNvPr id="4" name="Zástupný symbol pro zápatí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20D7D14F-F3AB-42B6-BFD8-0E080C9FDF1D}" type="slidenum">
              <a:rPr lang="cs-CZ" smtClean="0"/>
              <a:t>‹#›</a:t>
            </a:fld>
            <a:endParaRPr lang="cs-CZ"/>
          </a:p>
        </p:txBody>
      </p:sp>
    </p:spTree>
    <p:extLst>
      <p:ext uri="{BB962C8B-B14F-4D97-AF65-F5344CB8AC3E}">
        <p14:creationId xmlns:p14="http://schemas.microsoft.com/office/powerpoint/2010/main" val="4207843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cs-CZ"/>
          </a:p>
        </p:txBody>
      </p:sp>
      <p:sp>
        <p:nvSpPr>
          <p:cNvPr id="3" name="Zástupný symbol pro datum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59F03B78-6725-433F-BEBF-44CC4B1C0225}" type="datetimeFigureOut">
              <a:rPr lang="cs-CZ" smtClean="0"/>
              <a:t>19.04.2018</a:t>
            </a:fld>
            <a:endParaRPr lang="cs-CZ"/>
          </a:p>
        </p:txBody>
      </p:sp>
      <p:sp>
        <p:nvSpPr>
          <p:cNvPr id="4" name="Zástupný symbol pro obrázek snímku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cs-CZ"/>
          </a:p>
        </p:txBody>
      </p:sp>
      <p:sp>
        <p:nvSpPr>
          <p:cNvPr id="5" name="Zástupný symbol pro poznámky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cs-CZ"/>
          </a:p>
        </p:txBody>
      </p:sp>
      <p:sp>
        <p:nvSpPr>
          <p:cNvPr id="7" name="Zástupný symbol pro číslo snímku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D013906C-1F21-4DF6-AB46-D04582FB987D}" type="slidenum">
              <a:rPr lang="cs-CZ" smtClean="0"/>
              <a:t>‹#›</a:t>
            </a:fld>
            <a:endParaRPr lang="cs-CZ"/>
          </a:p>
        </p:txBody>
      </p:sp>
    </p:spTree>
    <p:extLst>
      <p:ext uri="{BB962C8B-B14F-4D97-AF65-F5344CB8AC3E}">
        <p14:creationId xmlns:p14="http://schemas.microsoft.com/office/powerpoint/2010/main" val="171997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AFFEA13-28D4-4D6A-AF60-E9AF0772B076}"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185890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F3EF82-98AA-4135-B2BB-D74BAD5D869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240494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8AA69D9-30D5-49C0-B0A5-AF6B74413D24}"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1429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B278D35-10E3-4ED2-BC2E-4C79792BCA1D}"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698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EDB92EF9-712B-47B0-9640-E9234DD74161}" type="datetime1">
              <a:rPr lang="cs-CZ" smtClean="0"/>
              <a:t>19.04.2018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6154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06484-E185-4607-97B3-581D356ABD5E}"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488101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224552F-790D-4A01-9AAA-766353F90249}" type="datetime1">
              <a:rPr lang="cs-CZ" smtClean="0"/>
              <a:t>19.04.2018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9472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3CDE17-98B5-4649-8B30-4F3ECAC172B3}" type="datetime1">
              <a:rPr lang="cs-CZ" smtClean="0"/>
              <a:t>19.04.2018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42303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52910C-658F-4647-8EFA-7B5C826F9223}" type="datetime1">
              <a:rPr lang="cs-CZ" smtClean="0"/>
              <a:t>19.04.2018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2683606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686B48CC-8175-425D-9864-2660E0900061}"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921400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9F8C0000-B774-4465-9505-260236306205}" type="datetime1">
              <a:rPr lang="cs-CZ" smtClean="0"/>
              <a:t>19.04.2018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BED24F5-2049-4318-B8A3-A5DD1A7CD7FA}" type="slidenum">
              <a:rPr lang="cs-CZ" smtClean="0"/>
              <a:t>‹#›</a:t>
            </a:fld>
            <a:endParaRPr lang="cs-CZ"/>
          </a:p>
        </p:txBody>
      </p:sp>
    </p:spTree>
    <p:extLst>
      <p:ext uri="{BB962C8B-B14F-4D97-AF65-F5344CB8AC3E}">
        <p14:creationId xmlns:p14="http://schemas.microsoft.com/office/powerpoint/2010/main" val="30523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A078F-95C9-4AA1-837B-E0FF0C4BC5B4}" type="datetime1">
              <a:rPr lang="cs-CZ" smtClean="0"/>
              <a:t>19.04.2018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D24F5-2049-4318-B8A3-A5DD1A7CD7FA}" type="slidenum">
              <a:rPr lang="cs-CZ" smtClean="0"/>
              <a:t>‹#›</a:t>
            </a:fld>
            <a:endParaRPr lang="cs-CZ"/>
          </a:p>
        </p:txBody>
      </p:sp>
    </p:spTree>
    <p:extLst>
      <p:ext uri="{BB962C8B-B14F-4D97-AF65-F5344CB8AC3E}">
        <p14:creationId xmlns:p14="http://schemas.microsoft.com/office/powerpoint/2010/main" val="3695930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rankbold.org/poradna/kategorie/spravni-rad-a-spravni-rizeni/rada/6-veci-ktere-byste-meli-vedet-o-nahlizeni-do-spisu"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solidFill>
                  <a:schemeClr val="accent5">
                    <a:lumMod val="50000"/>
                  </a:schemeClr>
                </a:solidFill>
              </a:rPr>
              <a:t>6 </a:t>
            </a:r>
            <a:r>
              <a:rPr lang="cs-CZ" b="1" dirty="0" smtClean="0">
                <a:solidFill>
                  <a:schemeClr val="accent5">
                    <a:lumMod val="50000"/>
                  </a:schemeClr>
                </a:solidFill>
              </a:rPr>
              <a:t>VĚCÍ, KTEERÉ BYSTE MĚLI VĚDĚT O NAHLÍŽENÍ DO SPISU</a:t>
            </a:r>
            <a:r>
              <a:rPr lang="cs-CZ" b="1" dirty="0">
                <a:solidFill>
                  <a:schemeClr val="accent5">
                    <a:lumMod val="50000"/>
                  </a:schemeClr>
                </a:solidFill>
              </a:rPr>
              <a:t/>
            </a:r>
            <a:br>
              <a:rPr lang="cs-CZ" b="1" dirty="0">
                <a:solidFill>
                  <a:schemeClr val="accent5">
                    <a:lumMod val="50000"/>
                  </a:schemeClr>
                </a:solidFill>
              </a:rPr>
            </a:br>
            <a:r>
              <a:rPr lang="cs-CZ" sz="1100" b="1" dirty="0" smtClean="0">
                <a:solidFill>
                  <a:schemeClr val="accent5">
                    <a:lumMod val="50000"/>
                  </a:schemeClr>
                </a:solidFill>
              </a:rPr>
              <a:t>Aktualizováno</a:t>
            </a:r>
            <a:r>
              <a:rPr lang="cs-CZ" sz="1100" dirty="0">
                <a:solidFill>
                  <a:schemeClr val="accent5">
                    <a:lumMod val="50000"/>
                  </a:schemeClr>
                </a:solidFill>
              </a:rPr>
              <a:t> k právnímu stavu 8. 1. 2017</a:t>
            </a:r>
            <a:br>
              <a:rPr lang="cs-CZ" sz="1100" dirty="0">
                <a:solidFill>
                  <a:schemeClr val="accent5">
                    <a:lumMod val="50000"/>
                  </a:schemeClr>
                </a:solidFill>
              </a:rPr>
            </a:br>
            <a:endParaRPr lang="cs-CZ" sz="1100" dirty="0">
              <a:solidFill>
                <a:schemeClr val="accent5">
                  <a:lumMod val="50000"/>
                </a:schemeClr>
              </a:solidFill>
            </a:endParaRPr>
          </a:p>
        </p:txBody>
      </p:sp>
      <p:sp>
        <p:nvSpPr>
          <p:cNvPr id="3" name="Podnadpis 2"/>
          <p:cNvSpPr>
            <a:spLocks noGrp="1"/>
          </p:cNvSpPr>
          <p:nvPr>
            <p:ph type="subTitle" idx="1"/>
          </p:nvPr>
        </p:nvSpPr>
        <p:spPr>
          <a:xfrm>
            <a:off x="1880048" y="3655976"/>
            <a:ext cx="8431904" cy="1547886"/>
          </a:xfrm>
        </p:spPr>
        <p:txBody>
          <a:bodyPr/>
          <a:lstStyle/>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0048" y="3655976"/>
            <a:ext cx="8431904" cy="1547886"/>
          </a:xfrm>
          <a:prstGeom prst="rect">
            <a:avLst/>
          </a:prstGeom>
        </p:spPr>
      </p:pic>
    </p:spTree>
    <p:extLst>
      <p:ext uri="{BB962C8B-B14F-4D97-AF65-F5344CB8AC3E}">
        <p14:creationId xmlns:p14="http://schemas.microsoft.com/office/powerpoint/2010/main" val="264901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10</a:t>
            </a:fld>
            <a:endParaRPr lang="cs-CZ"/>
          </a:p>
        </p:txBody>
      </p:sp>
      <p:sp>
        <p:nvSpPr>
          <p:cNvPr id="3" name="Obdélník 2"/>
          <p:cNvSpPr/>
          <p:nvPr/>
        </p:nvSpPr>
        <p:spPr>
          <a:xfrm>
            <a:off x="838200" y="2109033"/>
            <a:ext cx="7270376" cy="1754326"/>
          </a:xfrm>
          <a:prstGeom prst="rect">
            <a:avLst/>
          </a:prstGeom>
        </p:spPr>
        <p:txBody>
          <a:bodyPr wrap="square">
            <a:spAutoFit/>
          </a:bodyPr>
          <a:lstStyle/>
          <a:p>
            <a:pPr algn="just"/>
            <a:endParaRPr lang="cs-CZ" dirty="0" smtClean="0"/>
          </a:p>
          <a:p>
            <a:pPr algn="just"/>
            <a:endParaRPr lang="cs-CZ" dirty="0" smtClean="0"/>
          </a:p>
          <a:p>
            <a:pPr algn="just"/>
            <a:endParaRPr lang="cs-CZ" dirty="0"/>
          </a:p>
          <a:p>
            <a:pPr algn="just"/>
            <a:endParaRPr lang="cs-CZ" dirty="0"/>
          </a:p>
          <a:p>
            <a:r>
              <a:rPr lang="cs-CZ" dirty="0" smtClean="0">
                <a:hlinkClick r:id="rId3"/>
              </a:rPr>
              <a:t>http</a:t>
            </a:r>
            <a:r>
              <a:rPr lang="cs-CZ" dirty="0">
                <a:hlinkClick r:id="rId3"/>
              </a:rPr>
              <a:t>://</a:t>
            </a:r>
            <a:r>
              <a:rPr lang="cs-CZ" dirty="0" smtClean="0">
                <a:hlinkClick r:id="rId3"/>
              </a:rPr>
              <a:t>frankbold.org/poradna/kategorie/spravni-rad-a-spravni-rizeni/rada/6-veci-ktere-byste-meli-vedet-o-nahlizeni-do-spisu</a:t>
            </a:r>
            <a:endParaRPr lang="cs-CZ" dirty="0" smtClean="0"/>
          </a:p>
        </p:txBody>
      </p:sp>
    </p:spTree>
    <p:extLst>
      <p:ext uri="{BB962C8B-B14F-4D97-AF65-F5344CB8AC3E}">
        <p14:creationId xmlns:p14="http://schemas.microsoft.com/office/powerpoint/2010/main" val="3020160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2</a:t>
            </a:fld>
            <a:endParaRPr lang="cs-CZ"/>
          </a:p>
        </p:txBody>
      </p:sp>
      <p:sp>
        <p:nvSpPr>
          <p:cNvPr id="10" name="TextovéPole 9"/>
          <p:cNvSpPr txBox="1"/>
          <p:nvPr/>
        </p:nvSpPr>
        <p:spPr>
          <a:xfrm>
            <a:off x="838200" y="2292263"/>
            <a:ext cx="7456018" cy="2862322"/>
          </a:xfrm>
          <a:prstGeom prst="rect">
            <a:avLst/>
          </a:prstGeom>
          <a:noFill/>
        </p:spPr>
        <p:txBody>
          <a:bodyPr wrap="square" rtlCol="0">
            <a:spAutoFit/>
          </a:bodyPr>
          <a:lstStyle/>
          <a:p>
            <a:pPr algn="just" fontAlgn="base"/>
            <a:r>
              <a:rPr lang="cs-CZ" dirty="0"/>
              <a:t>Mezi nejdůležitější práva účastníků řízení patří </a:t>
            </a:r>
            <a:r>
              <a:rPr lang="cs-CZ" b="1" dirty="0"/>
              <a:t>právo nahlížet do spisu</a:t>
            </a:r>
            <a:r>
              <a:rPr lang="cs-CZ" dirty="0"/>
              <a:t>, </a:t>
            </a:r>
            <a:r>
              <a:rPr lang="cs-CZ" dirty="0" smtClean="0"/>
              <a:t/>
            </a:r>
            <a:br>
              <a:rPr lang="cs-CZ" dirty="0" smtClean="0"/>
            </a:br>
            <a:r>
              <a:rPr lang="cs-CZ" dirty="0" smtClean="0"/>
              <a:t>a </a:t>
            </a:r>
            <a:r>
              <a:rPr lang="cs-CZ" dirty="0"/>
              <a:t>to i v případě, že je rozhodnutí již </a:t>
            </a:r>
            <a:r>
              <a:rPr lang="cs-CZ" b="1" dirty="0"/>
              <a:t>v právní moci</a:t>
            </a:r>
            <a:r>
              <a:rPr lang="cs-CZ" dirty="0"/>
              <a:t> (§ 38 odst. 1 zákona </a:t>
            </a:r>
            <a:r>
              <a:rPr lang="cs-CZ" dirty="0" smtClean="0"/>
              <a:t/>
            </a:r>
            <a:br>
              <a:rPr lang="cs-CZ" dirty="0" smtClean="0"/>
            </a:br>
            <a:r>
              <a:rPr lang="cs-CZ" dirty="0" smtClean="0"/>
              <a:t>č</a:t>
            </a:r>
            <a:r>
              <a:rPr lang="cs-CZ" dirty="0"/>
              <a:t>. 500/2004 Sb., správní řád, dále jen SŘ). S tím je spojeno právo </a:t>
            </a:r>
            <a:r>
              <a:rPr lang="cs-CZ" b="1" dirty="0"/>
              <a:t>činit si výpisy</a:t>
            </a:r>
            <a:r>
              <a:rPr lang="cs-CZ" dirty="0"/>
              <a:t> a právo na to, aby správní orgán pořídil </a:t>
            </a:r>
            <a:r>
              <a:rPr lang="cs-CZ" b="1" dirty="0"/>
              <a:t>kopie spisu či jeho části</a:t>
            </a:r>
            <a:r>
              <a:rPr lang="cs-CZ" dirty="0"/>
              <a:t> (§ 38 odst. 4 SŘ</a:t>
            </a:r>
            <a:r>
              <a:rPr lang="cs-CZ" dirty="0" smtClean="0"/>
              <a:t>).</a:t>
            </a:r>
          </a:p>
          <a:p>
            <a:pPr algn="just" fontAlgn="base"/>
            <a:endParaRPr lang="cs-CZ" dirty="0"/>
          </a:p>
          <a:p>
            <a:pPr algn="just" fontAlgn="base"/>
            <a:r>
              <a:rPr lang="cs-CZ" dirty="0"/>
              <a:t>Toto právo mohou mít</a:t>
            </a:r>
            <a:r>
              <a:rPr lang="cs-CZ" b="1" dirty="0"/>
              <a:t> i jiné osoby</a:t>
            </a:r>
            <a:r>
              <a:rPr lang="cs-CZ" dirty="0"/>
              <a:t>, prokáží-li </a:t>
            </a:r>
            <a:r>
              <a:rPr lang="cs-CZ" b="1" dirty="0"/>
              <a:t>právní zájem</a:t>
            </a:r>
            <a:r>
              <a:rPr lang="cs-CZ" dirty="0"/>
              <a:t> nebo </a:t>
            </a:r>
            <a:r>
              <a:rPr lang="cs-CZ" b="1" dirty="0"/>
              <a:t>jiný vážný důvod</a:t>
            </a:r>
            <a:r>
              <a:rPr lang="cs-CZ" dirty="0"/>
              <a:t> a nebude-li tím porušeno právo některého z účastníků, popřípadě dalších dotčených osob anebo veřejný zájem. (§ 38 odst. 2 SŘ)</a:t>
            </a:r>
          </a:p>
          <a:p>
            <a:pPr algn="just" fontAlgn="base"/>
            <a:endParaRPr lang="cs-CZ" dirty="0"/>
          </a:p>
        </p:txBody>
      </p:sp>
      <p:pic>
        <p:nvPicPr>
          <p:cNvPr id="1028" name="Picture 4" descr="ruka myslící prst symbol myslet si paže hračka Lidské tělo produkt Pomoc nos myslitel strategie otázka orgán ikona problém zub palec kreslená pohádka postavy skládačky hloubavý zvážit smysl otazník Odezva interpunkční znaménka úvaha zmatek lidských pozice vyhledávač Otevřené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94218" y="2292263"/>
            <a:ext cx="3340388" cy="3340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688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3</a:t>
            </a:fld>
            <a:endParaRPr lang="cs-CZ"/>
          </a:p>
        </p:txBody>
      </p:sp>
      <p:sp>
        <p:nvSpPr>
          <p:cNvPr id="7" name="TextovéPole 6"/>
          <p:cNvSpPr txBox="1"/>
          <p:nvPr/>
        </p:nvSpPr>
        <p:spPr>
          <a:xfrm>
            <a:off x="860070" y="2292263"/>
            <a:ext cx="7434148" cy="3785652"/>
          </a:xfrm>
          <a:prstGeom prst="rect">
            <a:avLst/>
          </a:prstGeom>
          <a:noFill/>
        </p:spPr>
        <p:txBody>
          <a:bodyPr wrap="square" rtlCol="0">
            <a:spAutoFit/>
          </a:bodyPr>
          <a:lstStyle/>
          <a:p>
            <a:pPr algn="just" fontAlgn="base"/>
            <a:r>
              <a:rPr lang="cs-CZ" b="1" dirty="0"/>
              <a:t>1. Do spisu můžete nahlížet během celé pracovní doby na úřadě</a:t>
            </a:r>
          </a:p>
          <a:p>
            <a:pPr algn="just" fontAlgn="base"/>
            <a:r>
              <a:rPr lang="cs-CZ" dirty="0"/>
              <a:t>Zákon neříká nic o možnosti omezení práva na nahlížení do spisu (kromě jedné, o níž bude pojednáno dále). Úřady tedy </a:t>
            </a:r>
            <a:r>
              <a:rPr lang="cs-CZ" b="1" dirty="0"/>
              <a:t>musí umožnit přístup ke spisu</a:t>
            </a:r>
            <a:r>
              <a:rPr lang="cs-CZ" dirty="0"/>
              <a:t> nejen v úředních hodinách, ale </a:t>
            </a:r>
            <a:r>
              <a:rPr lang="cs-CZ" b="1" dirty="0"/>
              <a:t>během celé své pracovní doby kterýkoli pracovní den</a:t>
            </a:r>
            <a:r>
              <a:rPr lang="cs-CZ" dirty="0"/>
              <a:t>. Nemohou se také dovolávat nepřítomnosti příslušného úředníka, který je třeba nemocný nebo na dovolené, nebo nutnosti předchozí domluvy</a:t>
            </a:r>
            <a:r>
              <a:rPr lang="cs-CZ" dirty="0" smtClean="0"/>
              <a:t>.</a:t>
            </a:r>
          </a:p>
          <a:p>
            <a:pPr algn="just" fontAlgn="base"/>
            <a:endParaRPr lang="cs-CZ" dirty="0"/>
          </a:p>
          <a:p>
            <a:pPr algn="just" fontAlgn="base"/>
            <a:r>
              <a:rPr lang="cs-CZ" dirty="0"/>
              <a:t>To vyplývá z obecných zásad činnosti správních orgánů uvedených v § 4 odst. 1 a 4 SŘ:</a:t>
            </a:r>
          </a:p>
          <a:p>
            <a:pPr algn="just" fontAlgn="base"/>
            <a:r>
              <a:rPr lang="cs-CZ" sz="1400" i="1" dirty="0"/>
              <a:t>(1) Veřejná správa je službou veřejnosti. Každý, kdo plní úkoly vyplývající z působnosti správního orgánu, má povinnost se k dotčeným osobám chovat zdvořile a podle možností jim vycházet vstříc.</a:t>
            </a:r>
            <a:r>
              <a:rPr lang="cs-CZ" sz="1400" dirty="0"/>
              <a:t/>
            </a:r>
            <a:br>
              <a:rPr lang="cs-CZ" sz="1400" dirty="0"/>
            </a:br>
            <a:r>
              <a:rPr lang="cs-CZ" sz="1400" i="1" dirty="0"/>
              <a:t>(4) Správní orgán umožní dotčeným osobám uplatňovat jejich práva a oprávněné zájmy.</a:t>
            </a:r>
            <a:endParaRPr lang="cs-CZ" sz="1400" dirty="0"/>
          </a:p>
          <a:p>
            <a:endParaRPr lang="cs-CZ" dirty="0" smtClean="0"/>
          </a:p>
        </p:txBody>
      </p:sp>
      <p:pic>
        <p:nvPicPr>
          <p:cNvPr id="3074" name="Picture 2" descr="ruka noha myslící prst symbol myslet si paže Lidské tělo Pomoc nos ilustrace myslitel strategie hlava otázka orgán ikona problém zub palec kreslená pohádka postavy skládačky hloubavý zvážit smysl otazník Odezva interpunkční znaménka úvaha zmatek vyhledávač Otevřené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97800" y="2292263"/>
            <a:ext cx="2556000" cy="2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075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4</a:t>
            </a:fld>
            <a:endParaRPr lang="cs-CZ"/>
          </a:p>
        </p:txBody>
      </p:sp>
      <p:sp>
        <p:nvSpPr>
          <p:cNvPr id="7" name="TextovéPole 6"/>
          <p:cNvSpPr txBox="1"/>
          <p:nvPr/>
        </p:nvSpPr>
        <p:spPr>
          <a:xfrm>
            <a:off x="838200" y="2109033"/>
            <a:ext cx="7434148" cy="646331"/>
          </a:xfrm>
          <a:prstGeom prst="rect">
            <a:avLst/>
          </a:prstGeom>
          <a:noFill/>
        </p:spPr>
        <p:txBody>
          <a:bodyPr wrap="square" rtlCol="0">
            <a:spAutoFit/>
          </a:bodyPr>
          <a:lstStyle/>
          <a:p>
            <a:r>
              <a:rPr lang="cs-CZ" b="1" dirty="0" smtClean="0"/>
              <a:t>.</a:t>
            </a:r>
            <a:endParaRPr lang="cs-CZ" b="1" dirty="0"/>
          </a:p>
          <a:p>
            <a:endParaRPr lang="cs-CZ" dirty="0" smtClean="0"/>
          </a:p>
        </p:txBody>
      </p:sp>
      <p:sp>
        <p:nvSpPr>
          <p:cNvPr id="9" name="TextovéPole 8"/>
          <p:cNvSpPr txBox="1"/>
          <p:nvPr/>
        </p:nvSpPr>
        <p:spPr>
          <a:xfrm>
            <a:off x="860070" y="2292263"/>
            <a:ext cx="7434148" cy="3416320"/>
          </a:xfrm>
          <a:prstGeom prst="rect">
            <a:avLst/>
          </a:prstGeom>
          <a:noFill/>
        </p:spPr>
        <p:txBody>
          <a:bodyPr wrap="square" rtlCol="0">
            <a:spAutoFit/>
          </a:bodyPr>
          <a:lstStyle/>
          <a:p>
            <a:pPr algn="just" fontAlgn="base"/>
            <a:r>
              <a:rPr lang="cs-CZ" b="1" dirty="0"/>
              <a:t>2. Možnost nahlížení a pořizování kopií se týká celého spisu</a:t>
            </a:r>
          </a:p>
          <a:p>
            <a:pPr algn="just" fontAlgn="base"/>
            <a:r>
              <a:rPr lang="cs-CZ" dirty="0"/>
              <a:t>Tedy i jeho </a:t>
            </a:r>
            <a:r>
              <a:rPr lang="cs-CZ" b="1" dirty="0"/>
              <a:t>příloh a soupisu všech jeho součástí</a:t>
            </a:r>
            <a:r>
              <a:rPr lang="cs-CZ" dirty="0"/>
              <a:t>. Co všechno patří do spisu, vymezuje § 17 SŘ: </a:t>
            </a:r>
            <a:r>
              <a:rPr lang="cs-CZ" i="1" dirty="0"/>
              <a:t>„Spis tvoří zejména podání, protokoly, záznamy, písemná vyhotovení rozhodnutí a další písemnosti, které se vztahují k dané věci.“</a:t>
            </a:r>
            <a:r>
              <a:rPr lang="cs-CZ" dirty="0"/>
              <a:t> Přílohami jsou například důkazní prostředky, obrazové a zvukové záznamy a záznamy na elektronických médiích.</a:t>
            </a:r>
          </a:p>
          <a:p>
            <a:pPr algn="just" fontAlgn="base"/>
            <a:r>
              <a:rPr lang="cs-CZ" dirty="0"/>
              <a:t>Jedinou výjimku z toho tvoří části obsahující </a:t>
            </a:r>
            <a:r>
              <a:rPr lang="cs-CZ" b="1" dirty="0"/>
              <a:t>utajované informace</a:t>
            </a:r>
            <a:r>
              <a:rPr lang="cs-CZ" dirty="0"/>
              <a:t> nebo skutečnosti, na které se vztahuje </a:t>
            </a:r>
            <a:r>
              <a:rPr lang="cs-CZ" b="1" dirty="0"/>
              <a:t>zákonná povinnost mlčenlivosti</a:t>
            </a:r>
            <a:r>
              <a:rPr lang="cs-CZ" dirty="0"/>
              <a:t> (ty je možné dokonce uchovávat odděleně mimo spis); i do těch však smí účastníci nahlédnout, pokud jimi byl nebo bude prováděn důkaz.</a:t>
            </a:r>
          </a:p>
          <a:p>
            <a:pPr algn="just"/>
            <a:r>
              <a:rPr lang="cs-CZ" dirty="0" smtClean="0"/>
              <a:t> </a:t>
            </a:r>
            <a:br>
              <a:rPr lang="cs-CZ" dirty="0" smtClean="0"/>
            </a:br>
            <a:endParaRPr lang="cs-CZ" dirty="0" smtClean="0"/>
          </a:p>
        </p:txBody>
      </p:sp>
      <p:pic>
        <p:nvPicPr>
          <p:cNvPr id="2050" name="Picture 2" descr="Výsledek obrázku pro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61800" y="2292263"/>
            <a:ext cx="2592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123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5</a:t>
            </a:fld>
            <a:endParaRPr lang="cs-CZ"/>
          </a:p>
        </p:txBody>
      </p:sp>
      <p:sp>
        <p:nvSpPr>
          <p:cNvPr id="7" name="TextovéPole 6"/>
          <p:cNvSpPr txBox="1"/>
          <p:nvPr/>
        </p:nvSpPr>
        <p:spPr>
          <a:xfrm>
            <a:off x="860070" y="2292263"/>
            <a:ext cx="7434148" cy="2769989"/>
          </a:xfrm>
          <a:prstGeom prst="rect">
            <a:avLst/>
          </a:prstGeom>
          <a:noFill/>
        </p:spPr>
        <p:txBody>
          <a:bodyPr wrap="square" rtlCol="0">
            <a:spAutoFit/>
          </a:bodyPr>
          <a:lstStyle/>
          <a:p>
            <a:pPr algn="just" fontAlgn="base"/>
            <a:r>
              <a:rPr lang="cs-CZ" b="1" dirty="0"/>
              <a:t>3. Pořizovat kopie si smíte i sami</a:t>
            </a:r>
          </a:p>
          <a:p>
            <a:pPr algn="just" fontAlgn="base"/>
            <a:r>
              <a:rPr lang="cs-CZ" b="1" dirty="0"/>
              <a:t>Spis nemůže opustit úřad</a:t>
            </a:r>
            <a:r>
              <a:rPr lang="cs-CZ" dirty="0"/>
              <a:t>, takže většinou kopie pořizují úředníci za </a:t>
            </a:r>
            <a:r>
              <a:rPr lang="cs-CZ" b="1" dirty="0"/>
              <a:t>stanovené poplatky</a:t>
            </a:r>
            <a:r>
              <a:rPr lang="cs-CZ" dirty="0"/>
              <a:t>. Od těchto poplatků jsou podle položky č. 3 přílohy zákona </a:t>
            </a:r>
            <a:r>
              <a:rPr lang="cs-CZ" dirty="0" smtClean="0"/>
              <a:t/>
            </a:r>
            <a:br>
              <a:rPr lang="cs-CZ" dirty="0" smtClean="0"/>
            </a:br>
            <a:r>
              <a:rPr lang="cs-CZ" dirty="0" smtClean="0"/>
              <a:t>č</a:t>
            </a:r>
            <a:r>
              <a:rPr lang="cs-CZ" dirty="0"/>
              <a:t>. 634/2004 Sb., o správních poplatcích, osvobozeny například nadace </a:t>
            </a:r>
            <a:r>
              <a:rPr lang="cs-CZ" dirty="0" smtClean="0"/>
              <a:t/>
            </a:r>
            <a:br>
              <a:rPr lang="cs-CZ" dirty="0" smtClean="0"/>
            </a:br>
            <a:r>
              <a:rPr lang="cs-CZ" dirty="0" smtClean="0"/>
              <a:t>a </a:t>
            </a:r>
            <a:r>
              <a:rPr lang="cs-CZ" dirty="0"/>
              <a:t>nadační fondy, spolky a odborové organizace a obecně prospěšné společnosti.</a:t>
            </a:r>
          </a:p>
          <a:p>
            <a:pPr algn="just" fontAlgn="base"/>
            <a:r>
              <a:rPr lang="cs-CZ" dirty="0"/>
              <a:t>Pokud však máte s sebou například </a:t>
            </a:r>
            <a:r>
              <a:rPr lang="cs-CZ" b="1" dirty="0"/>
              <a:t>digitální fotoaparát</a:t>
            </a:r>
            <a:r>
              <a:rPr lang="cs-CZ" dirty="0"/>
              <a:t>, můžete je získat i </a:t>
            </a:r>
            <a:r>
              <a:rPr lang="cs-CZ" b="1" dirty="0"/>
              <a:t>zdarma</a:t>
            </a:r>
            <a:r>
              <a:rPr lang="cs-CZ" dirty="0"/>
              <a:t>, protože úředník by vám měl umožnit vyfotit si části nebo celý spis</a:t>
            </a:r>
            <a:r>
              <a:rPr lang="cs-CZ" dirty="0" smtClean="0"/>
              <a:t>.</a:t>
            </a:r>
            <a:br>
              <a:rPr lang="cs-CZ" dirty="0" smtClean="0"/>
            </a:br>
            <a:r>
              <a:rPr lang="cs-CZ" dirty="0" smtClean="0"/>
              <a:t> </a:t>
            </a:r>
            <a:r>
              <a:rPr lang="cs-CZ" sz="1200" i="1" dirty="0"/>
              <a:t>(V tomto smyslu judikoval i Nejvyšší správní soud ve svém rozhodnutí </a:t>
            </a:r>
            <a:r>
              <a:rPr lang="cs-CZ" sz="1200" i="1" dirty="0" smtClean="0"/>
              <a:t>6 </a:t>
            </a:r>
            <a:r>
              <a:rPr lang="cs-CZ" sz="1200" i="1" dirty="0"/>
              <a:t>A 143/2001 – 151.)</a:t>
            </a:r>
          </a:p>
          <a:p>
            <a:endParaRPr lang="cs-CZ" sz="1200" i="1" dirty="0"/>
          </a:p>
        </p:txBody>
      </p:sp>
      <p:pic>
        <p:nvPicPr>
          <p:cNvPr id="1026" name="Picture 2" descr="Související obráze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96822" y="2292263"/>
            <a:ext cx="3240000"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774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6</a:t>
            </a:fld>
            <a:endParaRPr lang="cs-CZ"/>
          </a:p>
        </p:txBody>
      </p:sp>
      <p:sp>
        <p:nvSpPr>
          <p:cNvPr id="9" name="TextovéPole 8"/>
          <p:cNvSpPr txBox="1"/>
          <p:nvPr/>
        </p:nvSpPr>
        <p:spPr>
          <a:xfrm>
            <a:off x="838200" y="2179528"/>
            <a:ext cx="7456018" cy="646331"/>
          </a:xfrm>
          <a:prstGeom prst="rect">
            <a:avLst/>
          </a:prstGeom>
          <a:noFill/>
        </p:spPr>
        <p:txBody>
          <a:bodyPr wrap="square" rtlCol="0">
            <a:spAutoFit/>
          </a:bodyPr>
          <a:lstStyle/>
          <a:p>
            <a:pPr algn="just"/>
            <a:endParaRPr lang="cs-CZ" dirty="0" smtClean="0"/>
          </a:p>
          <a:p>
            <a:endParaRPr lang="cs-CZ" dirty="0" smtClean="0"/>
          </a:p>
        </p:txBody>
      </p:sp>
      <p:pic>
        <p:nvPicPr>
          <p:cNvPr id="4098" name="Picture 2" descr="Výsledek obrázku pro otázk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61829" y="2551256"/>
            <a:ext cx="2556000" cy="2556000"/>
          </a:xfrm>
          <a:prstGeom prst="rect">
            <a:avLst/>
          </a:prstGeom>
          <a:noFill/>
          <a:extLst>
            <a:ext uri="{909E8E84-426E-40DD-AFC4-6F175D3DCCD1}">
              <a14:hiddenFill xmlns:a14="http://schemas.microsoft.com/office/drawing/2010/main">
                <a:solidFill>
                  <a:srgbClr val="FFFFFF"/>
                </a:solidFill>
              </a14:hiddenFill>
            </a:ext>
          </a:extLst>
        </p:spPr>
      </p:pic>
      <p:sp>
        <p:nvSpPr>
          <p:cNvPr id="2" name="Obdélník 1"/>
          <p:cNvSpPr/>
          <p:nvPr/>
        </p:nvSpPr>
        <p:spPr>
          <a:xfrm>
            <a:off x="718158" y="2029057"/>
            <a:ext cx="7576059" cy="1740798"/>
          </a:xfrm>
          <a:prstGeom prst="rect">
            <a:avLst/>
          </a:prstGeom>
        </p:spPr>
        <p:txBody>
          <a:bodyPr wrap="square">
            <a:spAutoFit/>
          </a:bodyPr>
          <a:lstStyle/>
          <a:p>
            <a:pPr fontAlgn="base"/>
            <a:r>
              <a:rPr lang="cs-CZ" b="1" dirty="0"/>
              <a:t>4. Ke spisu má patřit i spisový seznam</a:t>
            </a:r>
          </a:p>
          <a:p>
            <a:pPr algn="just" fontAlgn="base"/>
            <a:r>
              <a:rPr lang="cs-CZ" dirty="0"/>
              <a:t>Již zmíněný § 17 SŘ k tomu uvádí:</a:t>
            </a:r>
            <a:r>
              <a:rPr lang="cs-CZ" i="1" dirty="0"/>
              <a:t> „Spis musí obsahovat soupis všech svých součástí, včetně příloh, s určením data, kdy byly do spisu vloženy.“</a:t>
            </a:r>
            <a:r>
              <a:rPr lang="cs-CZ" dirty="0"/>
              <a:t> Takový chronologický seznam umožňuje rychlejší přehled a orientaci. Navíc lze podle něj snadno zkontrolovat, zda některá část spisu nechybí.</a:t>
            </a:r>
          </a:p>
          <a:p>
            <a:pPr fontAlgn="base">
              <a:lnSpc>
                <a:spcPct val="107000"/>
              </a:lnSpc>
              <a:spcAft>
                <a:spcPts val="0"/>
              </a:spcAft>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8217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7</a:t>
            </a:fld>
            <a:endParaRPr lang="cs-CZ"/>
          </a:p>
        </p:txBody>
      </p:sp>
      <p:sp>
        <p:nvSpPr>
          <p:cNvPr id="9" name="TextovéPole 8"/>
          <p:cNvSpPr txBox="1"/>
          <p:nvPr/>
        </p:nvSpPr>
        <p:spPr>
          <a:xfrm>
            <a:off x="838200" y="2179528"/>
            <a:ext cx="7456018" cy="2585323"/>
          </a:xfrm>
          <a:prstGeom prst="rect">
            <a:avLst/>
          </a:prstGeom>
          <a:noFill/>
        </p:spPr>
        <p:txBody>
          <a:bodyPr wrap="square" rtlCol="0">
            <a:spAutoFit/>
          </a:bodyPr>
          <a:lstStyle/>
          <a:p>
            <a:pPr algn="just" fontAlgn="base"/>
            <a:r>
              <a:rPr lang="cs-CZ" b="1" dirty="0"/>
              <a:t>5. O nahlížení se sepisuje protokol</a:t>
            </a:r>
          </a:p>
          <a:p>
            <a:pPr algn="just" fontAlgn="base"/>
            <a:r>
              <a:rPr lang="cs-CZ" dirty="0"/>
              <a:t>Obecně o protokolech hovoří § 18 SŘ. Zpravidla se v něm uvádí, </a:t>
            </a:r>
            <a:r>
              <a:rPr lang="cs-CZ" b="1" dirty="0"/>
              <a:t>kdo do spisu nahlížel</a:t>
            </a:r>
            <a:r>
              <a:rPr lang="cs-CZ" dirty="0"/>
              <a:t> a jaký k tomu měl </a:t>
            </a:r>
            <a:r>
              <a:rPr lang="cs-CZ" b="1" dirty="0"/>
              <a:t>právní důvod </a:t>
            </a:r>
            <a:r>
              <a:rPr lang="cs-CZ" dirty="0"/>
              <a:t>(případně jiný vážný důvod). Pokud tato osoba požádá správní orgán o vydání kopií, uvádí se také, ze kterých listin byly pořízeny, a zda byl zaplacen správní poplatek. Protokol podepisuje pracovník správního úřadu a ten, kdo do spisu nahlížel. Poté je protokol uložen do spisu, na vyžádání osoby, s níž se sepsal, se jí vydá jeho stejnopis. Obdobně platí i u pořizování kopií.</a:t>
            </a:r>
          </a:p>
          <a:p>
            <a:endParaRPr lang="cs-CZ" dirty="0" smtClean="0"/>
          </a:p>
        </p:txBody>
      </p:sp>
      <p:pic>
        <p:nvPicPr>
          <p:cNvPr id="6148" name="Picture 4" descr="Související obráze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600" y="2004163"/>
            <a:ext cx="3027168" cy="33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762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8</a:t>
            </a:fld>
            <a:endParaRPr lang="cs-CZ"/>
          </a:p>
        </p:txBody>
      </p:sp>
      <p:sp>
        <p:nvSpPr>
          <p:cNvPr id="9" name="TextovéPole 8"/>
          <p:cNvSpPr txBox="1"/>
          <p:nvPr/>
        </p:nvSpPr>
        <p:spPr>
          <a:xfrm>
            <a:off x="838200" y="2179528"/>
            <a:ext cx="7456018" cy="2308324"/>
          </a:xfrm>
          <a:prstGeom prst="rect">
            <a:avLst/>
          </a:prstGeom>
          <a:noFill/>
        </p:spPr>
        <p:txBody>
          <a:bodyPr wrap="square" rtlCol="0">
            <a:spAutoFit/>
          </a:bodyPr>
          <a:lstStyle/>
          <a:p>
            <a:pPr algn="just" fontAlgn="base"/>
            <a:r>
              <a:rPr lang="cs-CZ" b="1" dirty="0"/>
              <a:t>6. Pokud vám je nahlížení do spisu nebo pořizování kopií odepřeno, </a:t>
            </a:r>
            <a:r>
              <a:rPr lang="cs-CZ" b="1" dirty="0" smtClean="0"/>
              <a:t/>
            </a:r>
            <a:br>
              <a:rPr lang="cs-CZ" b="1" dirty="0" smtClean="0"/>
            </a:br>
            <a:r>
              <a:rPr lang="cs-CZ" b="1" dirty="0" smtClean="0"/>
              <a:t>musí </a:t>
            </a:r>
            <a:r>
              <a:rPr lang="cs-CZ" b="1" dirty="0"/>
              <a:t>o tom být vydáno usnesení</a:t>
            </a:r>
          </a:p>
          <a:p>
            <a:pPr algn="just" fontAlgn="base"/>
            <a:r>
              <a:rPr lang="cs-CZ" dirty="0"/>
              <a:t>Toto upravuje § 38 odst. 5 SŘ. Výrok usnesení musí obsahovat </a:t>
            </a:r>
            <a:r>
              <a:rPr lang="cs-CZ" b="1" dirty="0"/>
              <a:t>důvod odepření</a:t>
            </a:r>
            <a:r>
              <a:rPr lang="cs-CZ" dirty="0"/>
              <a:t>. Pokud je usnesení vyhlášeno při ústní žádosti, musí být bezodkladně vypracováno písemně a poté žadateli doručeno. Proti usnesení lze podat odvolání, které nemá odkladný účinek</a:t>
            </a:r>
            <a:r>
              <a:rPr lang="cs-CZ" dirty="0" smtClean="0"/>
              <a:t>.</a:t>
            </a:r>
          </a:p>
          <a:p>
            <a:pPr fontAlgn="base"/>
            <a:r>
              <a:rPr lang="cs-CZ" sz="1400" i="1" dirty="0" smtClean="0"/>
              <a:t>§ </a:t>
            </a:r>
            <a:r>
              <a:rPr lang="cs-CZ" sz="1400" i="1" dirty="0"/>
              <a:t>38 z. č. 500/2004 Sb</a:t>
            </a:r>
            <a:r>
              <a:rPr lang="cs-CZ" i="1" dirty="0"/>
              <a:t>.</a:t>
            </a:r>
            <a:r>
              <a:rPr lang="cs-CZ" dirty="0"/>
              <a:t/>
            </a:r>
            <a:br>
              <a:rPr lang="cs-CZ" dirty="0"/>
            </a:br>
            <a:endParaRPr lang="cs-CZ" dirty="0" smtClean="0"/>
          </a:p>
        </p:txBody>
      </p:sp>
      <p:pic>
        <p:nvPicPr>
          <p:cNvPr id="9218" name="Picture 2" descr="Výsledek obrázku pro problé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20292" y="2567835"/>
            <a:ext cx="1972182"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8002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838200" y="365125"/>
            <a:ext cx="7456018" cy="1325563"/>
          </a:xfrm>
        </p:spPr>
        <p:txBody>
          <a:bodyPr/>
          <a:lstStyle/>
          <a:p>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43537"/>
            <a:ext cx="7456018" cy="1368737"/>
          </a:xfrm>
          <a:prstGeom prst="rect">
            <a:avLst/>
          </a:prstGeom>
        </p:spPr>
      </p:pic>
      <p:sp>
        <p:nvSpPr>
          <p:cNvPr id="6" name="Zástupný symbol pro datum 5"/>
          <p:cNvSpPr>
            <a:spLocks noGrp="1"/>
          </p:cNvSpPr>
          <p:nvPr>
            <p:ph type="dt" sz="half" idx="10"/>
          </p:nvPr>
        </p:nvSpPr>
        <p:spPr/>
        <p:txBody>
          <a:bodyPr/>
          <a:lstStyle/>
          <a:p>
            <a:fld id="{CA04BDD2-A543-4261-A6D2-66FC7136DFF2}" type="datetime1">
              <a:rPr lang="cs-CZ" smtClean="0"/>
              <a:t>19.04.2018</a:t>
            </a:fld>
            <a:endParaRPr lang="cs-CZ"/>
          </a:p>
        </p:txBody>
      </p:sp>
      <p:sp>
        <p:nvSpPr>
          <p:cNvPr id="8" name="Zástupný symbol pro číslo snímku 7"/>
          <p:cNvSpPr>
            <a:spLocks noGrp="1"/>
          </p:cNvSpPr>
          <p:nvPr>
            <p:ph type="sldNum" sz="quarter" idx="12"/>
          </p:nvPr>
        </p:nvSpPr>
        <p:spPr/>
        <p:txBody>
          <a:bodyPr/>
          <a:lstStyle/>
          <a:p>
            <a:fld id="{7BED24F5-2049-4318-B8A3-A5DD1A7CD7FA}" type="slidenum">
              <a:rPr lang="cs-CZ" smtClean="0"/>
              <a:t>9</a:t>
            </a:fld>
            <a:endParaRPr lang="cs-CZ"/>
          </a:p>
        </p:txBody>
      </p:sp>
      <p:sp>
        <p:nvSpPr>
          <p:cNvPr id="9" name="TextovéPole 8"/>
          <p:cNvSpPr txBox="1"/>
          <p:nvPr/>
        </p:nvSpPr>
        <p:spPr>
          <a:xfrm>
            <a:off x="838200" y="2179528"/>
            <a:ext cx="7554238" cy="3539430"/>
          </a:xfrm>
          <a:prstGeom prst="rect">
            <a:avLst/>
          </a:prstGeom>
          <a:noFill/>
        </p:spPr>
        <p:txBody>
          <a:bodyPr wrap="square" rtlCol="0">
            <a:spAutoFit/>
          </a:bodyPr>
          <a:lstStyle/>
          <a:p>
            <a:pPr algn="just" fontAlgn="base"/>
            <a:r>
              <a:rPr lang="cs-CZ" sz="1200" i="1" dirty="0"/>
              <a:t>Nahlížení do spisu</a:t>
            </a:r>
            <a:endParaRPr lang="cs-CZ" sz="1200" dirty="0"/>
          </a:p>
          <a:p>
            <a:pPr algn="just" fontAlgn="base"/>
            <a:r>
              <a:rPr lang="cs-CZ" sz="1200" i="1" dirty="0"/>
              <a:t>(1) Účastníci a jejich zástupci mají právo nahlížet do spisu, a to i v případě, že je rozhodnutí ve věci již v právní </a:t>
            </a:r>
            <a:r>
              <a:rPr lang="cs-CZ" sz="1200" i="1" dirty="0" smtClean="0"/>
              <a:t>moci</a:t>
            </a:r>
            <a:br>
              <a:rPr lang="cs-CZ" sz="1200" i="1" dirty="0" smtClean="0"/>
            </a:br>
            <a:r>
              <a:rPr lang="cs-CZ" sz="1200" i="1" dirty="0" smtClean="0"/>
              <a:t> </a:t>
            </a:r>
            <a:r>
              <a:rPr lang="cs-CZ" sz="1200" i="1" dirty="0"/>
              <a:t>(§ 73). Není-li účastník zastoupen, může spolu s účastníkem nahlížet do spisu i jeho podpůrce.</a:t>
            </a:r>
            <a:endParaRPr lang="cs-CZ" sz="1200" dirty="0"/>
          </a:p>
          <a:p>
            <a:pPr algn="just" fontAlgn="base"/>
            <a:r>
              <a:rPr lang="cs-CZ" sz="1200" i="1" dirty="0"/>
              <a:t>(2) Jiným osobám správní orgán umožní nahlédnout do spisu, prokáží-li právní zájem nebo jiný vážný důvod a nebude-li tím porušeno právo některého z účastníků, popřípadě dalších dotčených osob anebo veřejný zájem.</a:t>
            </a:r>
            <a:endParaRPr lang="cs-CZ" sz="1200" dirty="0"/>
          </a:p>
          <a:p>
            <a:pPr algn="just" fontAlgn="base"/>
            <a:r>
              <a:rPr lang="cs-CZ" sz="1200" i="1" dirty="0"/>
              <a:t>(3) Nevidomým osobám bude obsah spisu přečten. Na požádání správní orgán nevidomé osobě umožní pořízení zvukového záznamu. Správní orgán nevidomé osobě rovněž umožní, aby do spisu nahlížel její průvodce.</a:t>
            </a:r>
            <a:endParaRPr lang="cs-CZ" sz="1200" dirty="0"/>
          </a:p>
          <a:p>
            <a:pPr algn="just" fontAlgn="base"/>
            <a:r>
              <a:rPr lang="cs-CZ" sz="1200" i="1" dirty="0"/>
              <a:t>(4) S právem nahlížet do spisu je spojeno právo činit si výpisy a právo na to, aby správní orgán pořídil kopie spisu nebo jeho části.</a:t>
            </a:r>
            <a:endParaRPr lang="cs-CZ" sz="1200" dirty="0"/>
          </a:p>
          <a:p>
            <a:pPr algn="just" fontAlgn="base"/>
            <a:r>
              <a:rPr lang="cs-CZ" sz="1200" i="1" dirty="0"/>
              <a:t>(5) Odepřel-li správní orgán osobě nahlížet do spisu nebo jeho části, vydá o tom usnesení, které se oznamuje pouze této osobě.</a:t>
            </a:r>
            <a:endParaRPr lang="cs-CZ" sz="1200" dirty="0"/>
          </a:p>
          <a:p>
            <a:pPr algn="just" fontAlgn="base"/>
            <a:r>
              <a:rPr lang="cs-CZ" sz="1200" i="1" dirty="0"/>
              <a:t>(6) Z nahlížení do spisu jsou vyloučeny jeho části, které obsahují utajované informace nebo skutečnosti, na něž se vztahuje zákonem uložená nebo uznaná povinnost mlčenlivosti; to neplatí o částech spisu, jimiž byl nebo bude prováděn důkaz, do takových částí spisu však může nahlížet pouze účastník řízení nebo jeho zástupce za předpokladu, že jsou předem seznámeni s následky porušení povinnosti mlčenlivosti o těchto skutečnostech a že o poučení je sepsán protokol, který podepíší. Ustanovení odstavce 4 se nepoužije.</a:t>
            </a:r>
            <a:endParaRPr lang="cs-CZ" sz="1200" dirty="0"/>
          </a:p>
          <a:p>
            <a:pPr algn="just"/>
            <a:r>
              <a:rPr lang="cs-CZ" sz="1400" dirty="0"/>
              <a:t> </a:t>
            </a:r>
          </a:p>
          <a:p>
            <a:endParaRPr lang="cs-CZ" dirty="0" smtClean="0"/>
          </a:p>
        </p:txBody>
      </p:sp>
      <p:pic>
        <p:nvPicPr>
          <p:cNvPr id="8194" name="Picture 2" descr="Související obráz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3455" y="2179528"/>
            <a:ext cx="3479436" cy="259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279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190</Words>
  <Application>Microsoft Office PowerPoint</Application>
  <PresentationFormat>Širokoúhlá obrazovka</PresentationFormat>
  <Paragraphs>55</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Times New Roman</vt:lpstr>
      <vt:lpstr>Motiv Office</vt:lpstr>
      <vt:lpstr>6 VĚCÍ, KTEERÉ BYSTE MĚLI VĚDĚT O NAHLÍŽENÍ DO SPISU Aktualizováno k právnímu stavu 8. 1. 2017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Politiky stárnutí  na krajích</dc:title>
  <dc:creator>uzivatel</dc:creator>
  <cp:lastModifiedBy>uzivatel</cp:lastModifiedBy>
  <cp:revision>44</cp:revision>
  <cp:lastPrinted>2017-09-11T12:55:46Z</cp:lastPrinted>
  <dcterms:created xsi:type="dcterms:W3CDTF">2017-09-11T09:54:58Z</dcterms:created>
  <dcterms:modified xsi:type="dcterms:W3CDTF">2018-04-19T04:57:08Z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